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56" r:id="rId2"/>
    <p:sldId id="280" r:id="rId3"/>
    <p:sldId id="293" r:id="rId4"/>
    <p:sldId id="261" r:id="rId5"/>
    <p:sldId id="258" r:id="rId6"/>
    <p:sldId id="259" r:id="rId7"/>
    <p:sldId id="262" r:id="rId8"/>
    <p:sldId id="263" r:id="rId9"/>
    <p:sldId id="260"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CCFF"/>
    <a:srgbClr val="CCFFCC"/>
    <a:srgbClr val="AFF5B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rednji stil 2 - Isticanj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rednji stil 2 - Isticanj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18DEBB-7D6D-4178-AEE3-865201F5BC2B}"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3F1AE014-2392-4CE9-8D39-692FB4243915}">
      <dgm:prSet phldrT="[Tekst]"/>
      <dgm:spPr>
        <a:solidFill>
          <a:srgbClr val="00B050"/>
        </a:solidFill>
      </dgm:spPr>
      <dgm:t>
        <a:bodyPr/>
        <a:lstStyle/>
        <a:p>
          <a:r>
            <a:rPr lang="hr-HR" b="1" dirty="0" smtClean="0"/>
            <a:t>50,00</a:t>
          </a:r>
          <a:endParaRPr lang="hr-HR" b="1" dirty="0"/>
        </a:p>
      </dgm:t>
    </dgm:pt>
    <dgm:pt modelId="{2B662A08-BB45-4506-99BE-D54BC48A5E5E}" type="parTrans" cxnId="{DA651D27-6EF1-4788-A1D8-1A85F37E98B5}">
      <dgm:prSet/>
      <dgm:spPr/>
      <dgm:t>
        <a:bodyPr/>
        <a:lstStyle/>
        <a:p>
          <a:endParaRPr lang="hr-HR"/>
        </a:p>
      </dgm:t>
    </dgm:pt>
    <dgm:pt modelId="{09E64E45-D748-4A7E-AB60-21681028874C}" type="sibTrans" cxnId="{DA651D27-6EF1-4788-A1D8-1A85F37E98B5}">
      <dgm:prSet/>
      <dgm:spPr>
        <a:solidFill>
          <a:srgbClr val="FF0066"/>
        </a:solidFill>
        <a:ln>
          <a:solidFill>
            <a:srgbClr val="FF0066"/>
          </a:solidFill>
        </a:ln>
      </dgm:spPr>
      <dgm:t>
        <a:bodyPr/>
        <a:lstStyle/>
        <a:p>
          <a:endParaRPr lang="hr-HR"/>
        </a:p>
      </dgm:t>
    </dgm:pt>
    <dgm:pt modelId="{32050963-896B-4D27-9BF6-9203AD3AB054}">
      <dgm:prSet phldrT="[Tekst]"/>
      <dgm:spPr>
        <a:solidFill>
          <a:schemeClr val="accent2">
            <a:lumMod val="60000"/>
            <a:lumOff val="40000"/>
          </a:schemeClr>
        </a:solidFill>
      </dgm:spPr>
      <dgm:t>
        <a:bodyPr/>
        <a:lstStyle/>
        <a:p>
          <a:r>
            <a:rPr lang="hr-HR" b="1" dirty="0" smtClean="0"/>
            <a:t>30,00</a:t>
          </a:r>
          <a:endParaRPr lang="hr-HR" b="1" dirty="0"/>
        </a:p>
      </dgm:t>
    </dgm:pt>
    <dgm:pt modelId="{384DFF34-3347-4377-B752-050C32C862B2}" type="parTrans" cxnId="{1EBB2891-7525-4B38-95E9-924547989B2E}">
      <dgm:prSet/>
      <dgm:spPr/>
      <dgm:t>
        <a:bodyPr/>
        <a:lstStyle/>
        <a:p>
          <a:endParaRPr lang="hr-HR"/>
        </a:p>
      </dgm:t>
    </dgm:pt>
    <dgm:pt modelId="{C6C22CDA-306B-4C24-8495-4E85F5F481B4}" type="sibTrans" cxnId="{1EBB2891-7525-4B38-95E9-924547989B2E}">
      <dgm:prSet/>
      <dgm:spPr>
        <a:solidFill>
          <a:srgbClr val="FF0066"/>
        </a:solidFill>
        <a:ln>
          <a:solidFill>
            <a:srgbClr val="FF0066"/>
          </a:solidFill>
        </a:ln>
      </dgm:spPr>
      <dgm:t>
        <a:bodyPr/>
        <a:lstStyle/>
        <a:p>
          <a:endParaRPr lang="hr-HR"/>
        </a:p>
      </dgm:t>
    </dgm:pt>
    <dgm:pt modelId="{77B217B1-EEC1-47A4-A21C-91657CD1E433}">
      <dgm:prSet phldrT="[Tekst]"/>
      <dgm:spPr>
        <a:solidFill>
          <a:srgbClr val="FF0066"/>
        </a:solidFill>
      </dgm:spPr>
      <dgm:t>
        <a:bodyPr/>
        <a:lstStyle/>
        <a:p>
          <a:r>
            <a:rPr lang="hr-HR" b="1" dirty="0" smtClean="0">
              <a:effectLst>
                <a:outerShdw blurRad="38100" dist="38100" dir="2700000" algn="tl">
                  <a:srgbClr val="000000">
                    <a:alpha val="43137"/>
                  </a:srgbClr>
                </a:outerShdw>
              </a:effectLst>
            </a:rPr>
            <a:t>80,00</a:t>
          </a:r>
          <a:endParaRPr lang="hr-HR" b="1" dirty="0">
            <a:effectLst>
              <a:outerShdw blurRad="38100" dist="38100" dir="2700000" algn="tl">
                <a:srgbClr val="000000">
                  <a:alpha val="43137"/>
                </a:srgbClr>
              </a:outerShdw>
            </a:effectLst>
          </a:endParaRPr>
        </a:p>
      </dgm:t>
    </dgm:pt>
    <dgm:pt modelId="{963C2C74-9632-45E7-BD2C-FCD17AFBD168}" type="parTrans" cxnId="{CE20B32C-154E-4262-917A-473849FC7695}">
      <dgm:prSet/>
      <dgm:spPr/>
      <dgm:t>
        <a:bodyPr/>
        <a:lstStyle/>
        <a:p>
          <a:endParaRPr lang="hr-HR"/>
        </a:p>
      </dgm:t>
    </dgm:pt>
    <dgm:pt modelId="{A222D7F7-EBF4-4808-8539-F177886B5B9A}" type="sibTrans" cxnId="{CE20B32C-154E-4262-917A-473849FC7695}">
      <dgm:prSet/>
      <dgm:spPr/>
      <dgm:t>
        <a:bodyPr/>
        <a:lstStyle/>
        <a:p>
          <a:endParaRPr lang="hr-HR"/>
        </a:p>
      </dgm:t>
    </dgm:pt>
    <dgm:pt modelId="{39E6EB8C-7CDC-4C94-852E-2D42D28C7E68}" type="pres">
      <dgm:prSet presAssocID="{B618DEBB-7D6D-4178-AEE3-865201F5BC2B}" presName="linearFlow" presStyleCnt="0">
        <dgm:presLayoutVars>
          <dgm:dir/>
          <dgm:resizeHandles val="exact"/>
        </dgm:presLayoutVars>
      </dgm:prSet>
      <dgm:spPr/>
    </dgm:pt>
    <dgm:pt modelId="{8E160EE6-EB46-4548-9CC7-512B22E87D93}" type="pres">
      <dgm:prSet presAssocID="{3F1AE014-2392-4CE9-8D39-692FB4243915}" presName="node" presStyleLbl="node1" presStyleIdx="0" presStyleCnt="3">
        <dgm:presLayoutVars>
          <dgm:bulletEnabled val="1"/>
        </dgm:presLayoutVars>
      </dgm:prSet>
      <dgm:spPr/>
      <dgm:t>
        <a:bodyPr/>
        <a:lstStyle/>
        <a:p>
          <a:endParaRPr lang="hr-HR"/>
        </a:p>
      </dgm:t>
    </dgm:pt>
    <dgm:pt modelId="{6DE2B5F1-B202-4951-A0B2-C7B76A588F74}" type="pres">
      <dgm:prSet presAssocID="{09E64E45-D748-4A7E-AB60-21681028874C}" presName="spacerL" presStyleCnt="0"/>
      <dgm:spPr/>
    </dgm:pt>
    <dgm:pt modelId="{C6B0F808-223F-4827-B7AD-B91C93EF9926}" type="pres">
      <dgm:prSet presAssocID="{09E64E45-D748-4A7E-AB60-21681028874C}" presName="sibTrans" presStyleLbl="sibTrans2D1" presStyleIdx="0" presStyleCnt="2"/>
      <dgm:spPr/>
      <dgm:t>
        <a:bodyPr/>
        <a:lstStyle/>
        <a:p>
          <a:endParaRPr lang="hr-HR"/>
        </a:p>
      </dgm:t>
    </dgm:pt>
    <dgm:pt modelId="{5E2C12A8-B258-4984-87B7-CCAA8590E30C}" type="pres">
      <dgm:prSet presAssocID="{09E64E45-D748-4A7E-AB60-21681028874C}" presName="spacerR" presStyleCnt="0"/>
      <dgm:spPr/>
    </dgm:pt>
    <dgm:pt modelId="{40CCC52B-C37B-4D93-994D-6D1BE7006787}" type="pres">
      <dgm:prSet presAssocID="{32050963-896B-4D27-9BF6-9203AD3AB054}" presName="node" presStyleLbl="node1" presStyleIdx="1" presStyleCnt="3">
        <dgm:presLayoutVars>
          <dgm:bulletEnabled val="1"/>
        </dgm:presLayoutVars>
      </dgm:prSet>
      <dgm:spPr/>
      <dgm:t>
        <a:bodyPr/>
        <a:lstStyle/>
        <a:p>
          <a:endParaRPr lang="hr-HR"/>
        </a:p>
      </dgm:t>
    </dgm:pt>
    <dgm:pt modelId="{701213F3-8148-476E-A237-645FD5F7CBEE}" type="pres">
      <dgm:prSet presAssocID="{C6C22CDA-306B-4C24-8495-4E85F5F481B4}" presName="spacerL" presStyleCnt="0"/>
      <dgm:spPr/>
    </dgm:pt>
    <dgm:pt modelId="{44C9993A-9D1A-41F1-8A84-1F825CA86CFE}" type="pres">
      <dgm:prSet presAssocID="{C6C22CDA-306B-4C24-8495-4E85F5F481B4}" presName="sibTrans" presStyleLbl="sibTrans2D1" presStyleIdx="1" presStyleCnt="2"/>
      <dgm:spPr/>
      <dgm:t>
        <a:bodyPr/>
        <a:lstStyle/>
        <a:p>
          <a:endParaRPr lang="hr-HR"/>
        </a:p>
      </dgm:t>
    </dgm:pt>
    <dgm:pt modelId="{B236C91D-3AF6-4A56-B305-820B740E4EBD}" type="pres">
      <dgm:prSet presAssocID="{C6C22CDA-306B-4C24-8495-4E85F5F481B4}" presName="spacerR" presStyleCnt="0"/>
      <dgm:spPr/>
    </dgm:pt>
    <dgm:pt modelId="{8A1147DF-BB4F-4112-9DD4-A003CF1DE53A}" type="pres">
      <dgm:prSet presAssocID="{77B217B1-EEC1-47A4-A21C-91657CD1E433}" presName="node" presStyleLbl="node1" presStyleIdx="2" presStyleCnt="3">
        <dgm:presLayoutVars>
          <dgm:bulletEnabled val="1"/>
        </dgm:presLayoutVars>
      </dgm:prSet>
      <dgm:spPr/>
      <dgm:t>
        <a:bodyPr/>
        <a:lstStyle/>
        <a:p>
          <a:endParaRPr lang="hr-HR"/>
        </a:p>
      </dgm:t>
    </dgm:pt>
  </dgm:ptLst>
  <dgm:cxnLst>
    <dgm:cxn modelId="{41C7A7BA-3144-4C5A-B80F-A61F14966492}" type="presOf" srcId="{32050963-896B-4D27-9BF6-9203AD3AB054}" destId="{40CCC52B-C37B-4D93-994D-6D1BE7006787}" srcOrd="0" destOrd="0" presId="urn:microsoft.com/office/officeart/2005/8/layout/equation1"/>
    <dgm:cxn modelId="{EC585D4F-0497-45B3-9DE2-A78244C7DC2E}" type="presOf" srcId="{C6C22CDA-306B-4C24-8495-4E85F5F481B4}" destId="{44C9993A-9D1A-41F1-8A84-1F825CA86CFE}" srcOrd="0" destOrd="0" presId="urn:microsoft.com/office/officeart/2005/8/layout/equation1"/>
    <dgm:cxn modelId="{78A014EA-F5F6-4EAD-B68C-ADCE4A236DDB}" type="presOf" srcId="{3F1AE014-2392-4CE9-8D39-692FB4243915}" destId="{8E160EE6-EB46-4548-9CC7-512B22E87D93}" srcOrd="0" destOrd="0" presId="urn:microsoft.com/office/officeart/2005/8/layout/equation1"/>
    <dgm:cxn modelId="{9C55503B-BB08-4C8A-82F5-135BE5D46F07}" type="presOf" srcId="{09E64E45-D748-4A7E-AB60-21681028874C}" destId="{C6B0F808-223F-4827-B7AD-B91C93EF9926}" srcOrd="0" destOrd="0" presId="urn:microsoft.com/office/officeart/2005/8/layout/equation1"/>
    <dgm:cxn modelId="{6400C1B5-C3FE-4CBE-BAEB-3C8BD09F0EB1}" type="presOf" srcId="{77B217B1-EEC1-47A4-A21C-91657CD1E433}" destId="{8A1147DF-BB4F-4112-9DD4-A003CF1DE53A}" srcOrd="0" destOrd="0" presId="urn:microsoft.com/office/officeart/2005/8/layout/equation1"/>
    <dgm:cxn modelId="{CE20B32C-154E-4262-917A-473849FC7695}" srcId="{B618DEBB-7D6D-4178-AEE3-865201F5BC2B}" destId="{77B217B1-EEC1-47A4-A21C-91657CD1E433}" srcOrd="2" destOrd="0" parTransId="{963C2C74-9632-45E7-BD2C-FCD17AFBD168}" sibTransId="{A222D7F7-EBF4-4808-8539-F177886B5B9A}"/>
    <dgm:cxn modelId="{839E3619-78EE-4BB0-B08F-A3AB05250AF8}" type="presOf" srcId="{B618DEBB-7D6D-4178-AEE3-865201F5BC2B}" destId="{39E6EB8C-7CDC-4C94-852E-2D42D28C7E68}" srcOrd="0" destOrd="0" presId="urn:microsoft.com/office/officeart/2005/8/layout/equation1"/>
    <dgm:cxn modelId="{1EBB2891-7525-4B38-95E9-924547989B2E}" srcId="{B618DEBB-7D6D-4178-AEE3-865201F5BC2B}" destId="{32050963-896B-4D27-9BF6-9203AD3AB054}" srcOrd="1" destOrd="0" parTransId="{384DFF34-3347-4377-B752-050C32C862B2}" sibTransId="{C6C22CDA-306B-4C24-8495-4E85F5F481B4}"/>
    <dgm:cxn modelId="{DA651D27-6EF1-4788-A1D8-1A85F37E98B5}" srcId="{B618DEBB-7D6D-4178-AEE3-865201F5BC2B}" destId="{3F1AE014-2392-4CE9-8D39-692FB4243915}" srcOrd="0" destOrd="0" parTransId="{2B662A08-BB45-4506-99BE-D54BC48A5E5E}" sibTransId="{09E64E45-D748-4A7E-AB60-21681028874C}"/>
    <dgm:cxn modelId="{073FF17B-3EC9-49F0-BC41-F3E8DA623EE9}" type="presParOf" srcId="{39E6EB8C-7CDC-4C94-852E-2D42D28C7E68}" destId="{8E160EE6-EB46-4548-9CC7-512B22E87D93}" srcOrd="0" destOrd="0" presId="urn:microsoft.com/office/officeart/2005/8/layout/equation1"/>
    <dgm:cxn modelId="{9B3D04EC-9D68-4E30-88AF-9F26D9B452AB}" type="presParOf" srcId="{39E6EB8C-7CDC-4C94-852E-2D42D28C7E68}" destId="{6DE2B5F1-B202-4951-A0B2-C7B76A588F74}" srcOrd="1" destOrd="0" presId="urn:microsoft.com/office/officeart/2005/8/layout/equation1"/>
    <dgm:cxn modelId="{3361CDED-E79C-470E-AD4E-86E7803720FF}" type="presParOf" srcId="{39E6EB8C-7CDC-4C94-852E-2D42D28C7E68}" destId="{C6B0F808-223F-4827-B7AD-B91C93EF9926}" srcOrd="2" destOrd="0" presId="urn:microsoft.com/office/officeart/2005/8/layout/equation1"/>
    <dgm:cxn modelId="{D1A01220-D1D3-47D7-927E-B508D95F03BA}" type="presParOf" srcId="{39E6EB8C-7CDC-4C94-852E-2D42D28C7E68}" destId="{5E2C12A8-B258-4984-87B7-CCAA8590E30C}" srcOrd="3" destOrd="0" presId="urn:microsoft.com/office/officeart/2005/8/layout/equation1"/>
    <dgm:cxn modelId="{6A6DB0EB-45E4-4836-9722-A6C040F3DA57}" type="presParOf" srcId="{39E6EB8C-7CDC-4C94-852E-2D42D28C7E68}" destId="{40CCC52B-C37B-4D93-994D-6D1BE7006787}" srcOrd="4" destOrd="0" presId="urn:microsoft.com/office/officeart/2005/8/layout/equation1"/>
    <dgm:cxn modelId="{4D517E0E-417A-4620-A586-CA330527402F}" type="presParOf" srcId="{39E6EB8C-7CDC-4C94-852E-2D42D28C7E68}" destId="{701213F3-8148-476E-A237-645FD5F7CBEE}" srcOrd="5" destOrd="0" presId="urn:microsoft.com/office/officeart/2005/8/layout/equation1"/>
    <dgm:cxn modelId="{5429E9D6-0973-4BDF-BB8A-35DCB92F0837}" type="presParOf" srcId="{39E6EB8C-7CDC-4C94-852E-2D42D28C7E68}" destId="{44C9993A-9D1A-41F1-8A84-1F825CA86CFE}" srcOrd="6" destOrd="0" presId="urn:microsoft.com/office/officeart/2005/8/layout/equation1"/>
    <dgm:cxn modelId="{BB18B0E9-0010-4A79-8E76-1F5757852A27}" type="presParOf" srcId="{39E6EB8C-7CDC-4C94-852E-2D42D28C7E68}" destId="{B236C91D-3AF6-4A56-B305-820B740E4EBD}" srcOrd="7" destOrd="0" presId="urn:microsoft.com/office/officeart/2005/8/layout/equation1"/>
    <dgm:cxn modelId="{68BCB72E-461C-4ADF-B7C4-256044AFEE05}" type="presParOf" srcId="{39E6EB8C-7CDC-4C94-852E-2D42D28C7E68}" destId="{8A1147DF-BB4F-4112-9DD4-A003CF1DE53A}"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A2E97F-C36A-4E23-973D-8A737D1D9CB9}"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hr-HR"/>
        </a:p>
      </dgm:t>
    </dgm:pt>
    <dgm:pt modelId="{E3A94018-1E07-48A5-BD91-C4E6FEBC958A}">
      <dgm:prSet phldrT="[Tekst]"/>
      <dgm:spPr>
        <a:solidFill>
          <a:srgbClr val="92D050"/>
        </a:solidFill>
      </dgm:spPr>
      <dgm:t>
        <a:bodyPr/>
        <a:lstStyle/>
        <a:p>
          <a:r>
            <a:rPr lang="hr-HR" dirty="0" smtClean="0"/>
            <a:t>20,00</a:t>
          </a:r>
          <a:endParaRPr lang="hr-HR" dirty="0"/>
        </a:p>
      </dgm:t>
    </dgm:pt>
    <dgm:pt modelId="{995AB5CF-80D3-45E2-A6D8-D609B12C6B52}" type="parTrans" cxnId="{E7D409E7-C0B8-419F-B71B-0AA874C1C46B}">
      <dgm:prSet/>
      <dgm:spPr/>
      <dgm:t>
        <a:bodyPr/>
        <a:lstStyle/>
        <a:p>
          <a:endParaRPr lang="hr-HR"/>
        </a:p>
      </dgm:t>
    </dgm:pt>
    <dgm:pt modelId="{376B6954-3A1C-4323-BA61-03AFF4BCD477}" type="sibTrans" cxnId="{E7D409E7-C0B8-419F-B71B-0AA874C1C46B}">
      <dgm:prSet/>
      <dgm:spPr/>
      <dgm:t>
        <a:bodyPr/>
        <a:lstStyle/>
        <a:p>
          <a:endParaRPr lang="hr-HR"/>
        </a:p>
      </dgm:t>
    </dgm:pt>
    <dgm:pt modelId="{18790EDE-140D-4796-8980-3AD7A0DCDFF9}">
      <dgm:prSet phldrT="[Tekst]"/>
      <dgm:spPr>
        <a:solidFill>
          <a:srgbClr val="CCFFCC"/>
        </a:solidFill>
      </dgm:spPr>
      <dgm:t>
        <a:bodyPr/>
        <a:lstStyle/>
        <a:p>
          <a:r>
            <a:rPr lang="hr-HR" dirty="0" smtClean="0"/>
            <a:t>Strukovne kvalifikacije u trajanju manjem od tri godine</a:t>
          </a:r>
          <a:endParaRPr lang="hr-HR" dirty="0"/>
        </a:p>
      </dgm:t>
    </dgm:pt>
    <dgm:pt modelId="{3A6E07A4-5767-4958-A9CB-BA5199ADF8BB}" type="parTrans" cxnId="{DB84094B-B1DC-4AD1-8A66-D5A99B740047}">
      <dgm:prSet/>
      <dgm:spPr/>
      <dgm:t>
        <a:bodyPr/>
        <a:lstStyle/>
        <a:p>
          <a:endParaRPr lang="hr-HR"/>
        </a:p>
      </dgm:t>
    </dgm:pt>
    <dgm:pt modelId="{6A639AE9-0AB1-4237-86D6-605453237EA1}" type="sibTrans" cxnId="{DB84094B-B1DC-4AD1-8A66-D5A99B740047}">
      <dgm:prSet/>
      <dgm:spPr/>
      <dgm:t>
        <a:bodyPr/>
        <a:lstStyle/>
        <a:p>
          <a:endParaRPr lang="hr-HR"/>
        </a:p>
      </dgm:t>
    </dgm:pt>
    <dgm:pt modelId="{01B8D64B-E524-4E4D-90D7-686532E05136}">
      <dgm:prSet phldrT="[Tekst]"/>
      <dgm:spPr>
        <a:solidFill>
          <a:schemeClr val="accent2">
            <a:lumMod val="60000"/>
            <a:lumOff val="40000"/>
          </a:schemeClr>
        </a:solidFill>
      </dgm:spPr>
      <dgm:t>
        <a:bodyPr/>
        <a:lstStyle/>
        <a:p>
          <a:r>
            <a:rPr lang="hr-HR" dirty="0" smtClean="0"/>
            <a:t>50,00</a:t>
          </a:r>
          <a:endParaRPr lang="hr-HR" dirty="0"/>
        </a:p>
      </dgm:t>
    </dgm:pt>
    <dgm:pt modelId="{E362236F-47F2-437E-8557-3B69F549BC28}" type="parTrans" cxnId="{F92487AE-5A08-4713-A7DD-1D261434F5DB}">
      <dgm:prSet/>
      <dgm:spPr/>
      <dgm:t>
        <a:bodyPr/>
        <a:lstStyle/>
        <a:p>
          <a:endParaRPr lang="hr-HR"/>
        </a:p>
      </dgm:t>
    </dgm:pt>
    <dgm:pt modelId="{383D9F33-8EAB-4F5A-8F26-A7FDE2F38455}" type="sibTrans" cxnId="{F92487AE-5A08-4713-A7DD-1D261434F5DB}">
      <dgm:prSet/>
      <dgm:spPr/>
      <dgm:t>
        <a:bodyPr/>
        <a:lstStyle/>
        <a:p>
          <a:endParaRPr lang="hr-HR"/>
        </a:p>
      </dgm:t>
    </dgm:pt>
    <dgm:pt modelId="{3B31EC3B-9129-42BA-950E-FD1C37A654F1}">
      <dgm:prSet phldrT="[Tekst]"/>
      <dgm:spPr>
        <a:solidFill>
          <a:schemeClr val="accent2">
            <a:lumMod val="20000"/>
            <a:lumOff val="80000"/>
          </a:schemeClr>
        </a:solidFill>
      </dgm:spPr>
      <dgm:t>
        <a:bodyPr/>
        <a:lstStyle/>
        <a:p>
          <a:r>
            <a:rPr lang="hr-HR" dirty="0" smtClean="0"/>
            <a:t>Strukovne kvalifikacije u trajanju najmanje od 3 godine i programi vezani za obrte</a:t>
          </a:r>
          <a:endParaRPr lang="hr-HR" dirty="0"/>
        </a:p>
      </dgm:t>
    </dgm:pt>
    <dgm:pt modelId="{D69299BB-3973-4900-8F24-53D0530EBEF5}" type="parTrans" cxnId="{74F75703-5AB6-4219-8B2A-4146734F40AA}">
      <dgm:prSet/>
      <dgm:spPr/>
      <dgm:t>
        <a:bodyPr/>
        <a:lstStyle/>
        <a:p>
          <a:endParaRPr lang="hr-HR"/>
        </a:p>
      </dgm:t>
    </dgm:pt>
    <dgm:pt modelId="{6DC5ED89-7047-4ED7-AE33-47A3E75A3599}" type="sibTrans" cxnId="{74F75703-5AB6-4219-8B2A-4146734F40AA}">
      <dgm:prSet/>
      <dgm:spPr/>
      <dgm:t>
        <a:bodyPr/>
        <a:lstStyle/>
        <a:p>
          <a:endParaRPr lang="hr-HR"/>
        </a:p>
      </dgm:t>
    </dgm:pt>
    <dgm:pt modelId="{95546978-70DD-42A8-A8C9-0E5E918BCD70}">
      <dgm:prSet phldrT="[Tekst]"/>
      <dgm:spPr>
        <a:solidFill>
          <a:srgbClr val="FF0066"/>
        </a:solidFill>
      </dgm:spPr>
      <dgm:t>
        <a:bodyPr/>
        <a:lstStyle/>
        <a:p>
          <a:r>
            <a:rPr lang="hr-HR" dirty="0" smtClean="0"/>
            <a:t>80,00</a:t>
          </a:r>
          <a:endParaRPr lang="hr-HR" dirty="0"/>
        </a:p>
      </dgm:t>
    </dgm:pt>
    <dgm:pt modelId="{B36C2532-BF8A-4351-A841-B616428BA65E}" type="parTrans" cxnId="{261A61DC-1D35-43A7-8385-1433C3157C08}">
      <dgm:prSet/>
      <dgm:spPr/>
      <dgm:t>
        <a:bodyPr/>
        <a:lstStyle/>
        <a:p>
          <a:endParaRPr lang="hr-HR"/>
        </a:p>
      </dgm:t>
    </dgm:pt>
    <dgm:pt modelId="{07248167-B2AB-4EEB-9F86-49D49EB7824F}" type="sibTrans" cxnId="{261A61DC-1D35-43A7-8385-1433C3157C08}">
      <dgm:prSet/>
      <dgm:spPr/>
      <dgm:t>
        <a:bodyPr/>
        <a:lstStyle/>
        <a:p>
          <a:endParaRPr lang="hr-HR"/>
        </a:p>
      </dgm:t>
    </dgm:pt>
    <dgm:pt modelId="{7C5546FE-4470-4614-9EAE-F241A4DC1474}">
      <dgm:prSet phldrT="[Tekst]"/>
      <dgm:spPr>
        <a:solidFill>
          <a:srgbClr val="FFCCFF"/>
        </a:solidFill>
      </dgm:spPr>
      <dgm:t>
        <a:bodyPr/>
        <a:lstStyle/>
        <a:p>
          <a:r>
            <a:rPr lang="hr-HR" dirty="0" smtClean="0"/>
            <a:t>Gimnazijski programi i programi u trajanju od najmanje  četiri godine</a:t>
          </a:r>
          <a:endParaRPr lang="hr-HR" dirty="0"/>
        </a:p>
      </dgm:t>
    </dgm:pt>
    <dgm:pt modelId="{35307DC7-BBAD-4AF7-9210-FDCA2C42B512}" type="parTrans" cxnId="{981634C9-C713-4C58-9E2D-718F9F41FB52}">
      <dgm:prSet/>
      <dgm:spPr/>
      <dgm:t>
        <a:bodyPr/>
        <a:lstStyle/>
        <a:p>
          <a:endParaRPr lang="hr-HR"/>
        </a:p>
      </dgm:t>
    </dgm:pt>
    <dgm:pt modelId="{20C75C58-38D7-4617-94C0-13402CD71937}" type="sibTrans" cxnId="{981634C9-C713-4C58-9E2D-718F9F41FB52}">
      <dgm:prSet/>
      <dgm:spPr/>
      <dgm:t>
        <a:bodyPr/>
        <a:lstStyle/>
        <a:p>
          <a:endParaRPr lang="hr-HR"/>
        </a:p>
      </dgm:t>
    </dgm:pt>
    <dgm:pt modelId="{B94DBF73-BFAA-4884-8645-A6F70CEFECB0}" type="pres">
      <dgm:prSet presAssocID="{E3A2E97F-C36A-4E23-973D-8A737D1D9CB9}" presName="Name0" presStyleCnt="0">
        <dgm:presLayoutVars>
          <dgm:chMax val="7"/>
          <dgm:chPref val="5"/>
          <dgm:dir/>
          <dgm:animOne val="branch"/>
          <dgm:animLvl val="lvl"/>
        </dgm:presLayoutVars>
      </dgm:prSet>
      <dgm:spPr/>
      <dgm:t>
        <a:bodyPr/>
        <a:lstStyle/>
        <a:p>
          <a:endParaRPr lang="hr-HR"/>
        </a:p>
      </dgm:t>
    </dgm:pt>
    <dgm:pt modelId="{2FEC9032-AA2C-414A-AFF3-2F676A4C5B52}" type="pres">
      <dgm:prSet presAssocID="{95546978-70DD-42A8-A8C9-0E5E918BCD70}" presName="ChildAccent3" presStyleCnt="0"/>
      <dgm:spPr/>
    </dgm:pt>
    <dgm:pt modelId="{8031164C-0E53-461D-A7FC-E79F3FD7E604}" type="pres">
      <dgm:prSet presAssocID="{95546978-70DD-42A8-A8C9-0E5E918BCD70}" presName="ChildAccent" presStyleLbl="alignImgPlace1" presStyleIdx="0" presStyleCnt="3"/>
      <dgm:spPr/>
      <dgm:t>
        <a:bodyPr/>
        <a:lstStyle/>
        <a:p>
          <a:endParaRPr lang="hr-HR"/>
        </a:p>
      </dgm:t>
    </dgm:pt>
    <dgm:pt modelId="{FA60E0E4-A887-4283-9DFA-2E8EE68BEE96}" type="pres">
      <dgm:prSet presAssocID="{95546978-70DD-42A8-A8C9-0E5E918BCD70}" presName="Child3" presStyleLbl="revTx" presStyleIdx="0" presStyleCnt="0">
        <dgm:presLayoutVars>
          <dgm:chMax val="0"/>
          <dgm:chPref val="0"/>
          <dgm:bulletEnabled val="1"/>
        </dgm:presLayoutVars>
      </dgm:prSet>
      <dgm:spPr/>
      <dgm:t>
        <a:bodyPr/>
        <a:lstStyle/>
        <a:p>
          <a:endParaRPr lang="hr-HR"/>
        </a:p>
      </dgm:t>
    </dgm:pt>
    <dgm:pt modelId="{211B8ABF-27FF-4D66-BA5F-2857364140D9}" type="pres">
      <dgm:prSet presAssocID="{95546978-70DD-42A8-A8C9-0E5E918BCD70}" presName="Parent3" presStyleLbl="node1" presStyleIdx="0" presStyleCnt="3">
        <dgm:presLayoutVars>
          <dgm:chMax val="2"/>
          <dgm:chPref val="1"/>
          <dgm:bulletEnabled val="1"/>
        </dgm:presLayoutVars>
      </dgm:prSet>
      <dgm:spPr/>
      <dgm:t>
        <a:bodyPr/>
        <a:lstStyle/>
        <a:p>
          <a:endParaRPr lang="hr-HR"/>
        </a:p>
      </dgm:t>
    </dgm:pt>
    <dgm:pt modelId="{5D816FC3-8A04-48DE-B70A-D01D5AFA17B6}" type="pres">
      <dgm:prSet presAssocID="{01B8D64B-E524-4E4D-90D7-686532E05136}" presName="ChildAccent2" presStyleCnt="0"/>
      <dgm:spPr/>
    </dgm:pt>
    <dgm:pt modelId="{5542B55D-16CB-4E90-9E94-17875D43F8D3}" type="pres">
      <dgm:prSet presAssocID="{01B8D64B-E524-4E4D-90D7-686532E05136}" presName="ChildAccent" presStyleLbl="alignImgPlace1" presStyleIdx="1" presStyleCnt="3"/>
      <dgm:spPr/>
      <dgm:t>
        <a:bodyPr/>
        <a:lstStyle/>
        <a:p>
          <a:endParaRPr lang="hr-HR"/>
        </a:p>
      </dgm:t>
    </dgm:pt>
    <dgm:pt modelId="{54378556-AE16-43B4-B684-9088A933E327}" type="pres">
      <dgm:prSet presAssocID="{01B8D64B-E524-4E4D-90D7-686532E05136}" presName="Child2" presStyleLbl="revTx" presStyleIdx="0" presStyleCnt="0">
        <dgm:presLayoutVars>
          <dgm:chMax val="0"/>
          <dgm:chPref val="0"/>
          <dgm:bulletEnabled val="1"/>
        </dgm:presLayoutVars>
      </dgm:prSet>
      <dgm:spPr/>
      <dgm:t>
        <a:bodyPr/>
        <a:lstStyle/>
        <a:p>
          <a:endParaRPr lang="hr-HR"/>
        </a:p>
      </dgm:t>
    </dgm:pt>
    <dgm:pt modelId="{F69AC371-BF90-473F-AC98-6A7BA9F82D2E}" type="pres">
      <dgm:prSet presAssocID="{01B8D64B-E524-4E4D-90D7-686532E05136}" presName="Parent2" presStyleLbl="node1" presStyleIdx="1" presStyleCnt="3">
        <dgm:presLayoutVars>
          <dgm:chMax val="2"/>
          <dgm:chPref val="1"/>
          <dgm:bulletEnabled val="1"/>
        </dgm:presLayoutVars>
      </dgm:prSet>
      <dgm:spPr/>
      <dgm:t>
        <a:bodyPr/>
        <a:lstStyle/>
        <a:p>
          <a:endParaRPr lang="hr-HR"/>
        </a:p>
      </dgm:t>
    </dgm:pt>
    <dgm:pt modelId="{903DBBF8-B275-45D4-9F26-77480EB2EA5F}" type="pres">
      <dgm:prSet presAssocID="{E3A94018-1E07-48A5-BD91-C4E6FEBC958A}" presName="ChildAccent1" presStyleCnt="0"/>
      <dgm:spPr/>
    </dgm:pt>
    <dgm:pt modelId="{A6F8CF50-5C75-44AB-9F4B-86B06F0A7350}" type="pres">
      <dgm:prSet presAssocID="{E3A94018-1E07-48A5-BD91-C4E6FEBC958A}" presName="ChildAccent" presStyleLbl="alignImgPlace1" presStyleIdx="2" presStyleCnt="3"/>
      <dgm:spPr/>
      <dgm:t>
        <a:bodyPr/>
        <a:lstStyle/>
        <a:p>
          <a:endParaRPr lang="hr-HR"/>
        </a:p>
      </dgm:t>
    </dgm:pt>
    <dgm:pt modelId="{8AD4BCED-6AA2-4BCA-8920-5BE96651C9AD}" type="pres">
      <dgm:prSet presAssocID="{E3A94018-1E07-48A5-BD91-C4E6FEBC958A}" presName="Child1" presStyleLbl="revTx" presStyleIdx="0" presStyleCnt="0">
        <dgm:presLayoutVars>
          <dgm:chMax val="0"/>
          <dgm:chPref val="0"/>
          <dgm:bulletEnabled val="1"/>
        </dgm:presLayoutVars>
      </dgm:prSet>
      <dgm:spPr/>
      <dgm:t>
        <a:bodyPr/>
        <a:lstStyle/>
        <a:p>
          <a:endParaRPr lang="hr-HR"/>
        </a:p>
      </dgm:t>
    </dgm:pt>
    <dgm:pt modelId="{E39A6F20-99F2-45B3-BA8F-9C5318DA6FC3}" type="pres">
      <dgm:prSet presAssocID="{E3A94018-1E07-48A5-BD91-C4E6FEBC958A}" presName="Parent1" presStyleLbl="node1" presStyleIdx="2" presStyleCnt="3">
        <dgm:presLayoutVars>
          <dgm:chMax val="2"/>
          <dgm:chPref val="1"/>
          <dgm:bulletEnabled val="1"/>
        </dgm:presLayoutVars>
      </dgm:prSet>
      <dgm:spPr/>
      <dgm:t>
        <a:bodyPr/>
        <a:lstStyle/>
        <a:p>
          <a:endParaRPr lang="hr-HR"/>
        </a:p>
      </dgm:t>
    </dgm:pt>
  </dgm:ptLst>
  <dgm:cxnLst>
    <dgm:cxn modelId="{74F75703-5AB6-4219-8B2A-4146734F40AA}" srcId="{01B8D64B-E524-4E4D-90D7-686532E05136}" destId="{3B31EC3B-9129-42BA-950E-FD1C37A654F1}" srcOrd="0" destOrd="0" parTransId="{D69299BB-3973-4900-8F24-53D0530EBEF5}" sibTransId="{6DC5ED89-7047-4ED7-AE33-47A3E75A3599}"/>
    <dgm:cxn modelId="{726D6BE5-BD6D-4A05-A073-F088295BEB99}" type="presOf" srcId="{E3A94018-1E07-48A5-BD91-C4E6FEBC958A}" destId="{E39A6F20-99F2-45B3-BA8F-9C5318DA6FC3}" srcOrd="0" destOrd="0" presId="urn:microsoft.com/office/officeart/2011/layout/InterconnectedBlockProcess"/>
    <dgm:cxn modelId="{E7D409E7-C0B8-419F-B71B-0AA874C1C46B}" srcId="{E3A2E97F-C36A-4E23-973D-8A737D1D9CB9}" destId="{E3A94018-1E07-48A5-BD91-C4E6FEBC958A}" srcOrd="0" destOrd="0" parTransId="{995AB5CF-80D3-45E2-A6D8-D609B12C6B52}" sibTransId="{376B6954-3A1C-4323-BA61-03AFF4BCD477}"/>
    <dgm:cxn modelId="{F92487AE-5A08-4713-A7DD-1D261434F5DB}" srcId="{E3A2E97F-C36A-4E23-973D-8A737D1D9CB9}" destId="{01B8D64B-E524-4E4D-90D7-686532E05136}" srcOrd="1" destOrd="0" parTransId="{E362236F-47F2-437E-8557-3B69F549BC28}" sibTransId="{383D9F33-8EAB-4F5A-8F26-A7FDE2F38455}"/>
    <dgm:cxn modelId="{46F4D215-7E74-4BF4-AE42-6B32F96A1355}" type="presOf" srcId="{18790EDE-140D-4796-8980-3AD7A0DCDFF9}" destId="{A6F8CF50-5C75-44AB-9F4B-86B06F0A7350}" srcOrd="0" destOrd="0" presId="urn:microsoft.com/office/officeart/2011/layout/InterconnectedBlockProcess"/>
    <dgm:cxn modelId="{261A61DC-1D35-43A7-8385-1433C3157C08}" srcId="{E3A2E97F-C36A-4E23-973D-8A737D1D9CB9}" destId="{95546978-70DD-42A8-A8C9-0E5E918BCD70}" srcOrd="2" destOrd="0" parTransId="{B36C2532-BF8A-4351-A841-B616428BA65E}" sibTransId="{07248167-B2AB-4EEB-9F86-49D49EB7824F}"/>
    <dgm:cxn modelId="{B6C33549-8965-4581-A302-7D81031470EF}" type="presOf" srcId="{E3A2E97F-C36A-4E23-973D-8A737D1D9CB9}" destId="{B94DBF73-BFAA-4884-8645-A6F70CEFECB0}" srcOrd="0" destOrd="0" presId="urn:microsoft.com/office/officeart/2011/layout/InterconnectedBlockProcess"/>
    <dgm:cxn modelId="{E3FCA6EA-499A-4883-A3A1-5B278476E72E}" type="presOf" srcId="{7C5546FE-4470-4614-9EAE-F241A4DC1474}" destId="{FA60E0E4-A887-4283-9DFA-2E8EE68BEE96}" srcOrd="1" destOrd="0" presId="urn:microsoft.com/office/officeart/2011/layout/InterconnectedBlockProcess"/>
    <dgm:cxn modelId="{DB84094B-B1DC-4AD1-8A66-D5A99B740047}" srcId="{E3A94018-1E07-48A5-BD91-C4E6FEBC958A}" destId="{18790EDE-140D-4796-8980-3AD7A0DCDFF9}" srcOrd="0" destOrd="0" parTransId="{3A6E07A4-5767-4958-A9CB-BA5199ADF8BB}" sibTransId="{6A639AE9-0AB1-4237-86D6-605453237EA1}"/>
    <dgm:cxn modelId="{43CFE1BC-9FBF-42E0-A0BE-6187C67D8C8A}" type="presOf" srcId="{3B31EC3B-9129-42BA-950E-FD1C37A654F1}" destId="{54378556-AE16-43B4-B684-9088A933E327}" srcOrd="1" destOrd="0" presId="urn:microsoft.com/office/officeart/2011/layout/InterconnectedBlockProcess"/>
    <dgm:cxn modelId="{C14794F3-5CC1-4730-BFA9-5736430CD568}" type="presOf" srcId="{95546978-70DD-42A8-A8C9-0E5E918BCD70}" destId="{211B8ABF-27FF-4D66-BA5F-2857364140D9}" srcOrd="0" destOrd="0" presId="urn:microsoft.com/office/officeart/2011/layout/InterconnectedBlockProcess"/>
    <dgm:cxn modelId="{981634C9-C713-4C58-9E2D-718F9F41FB52}" srcId="{95546978-70DD-42A8-A8C9-0E5E918BCD70}" destId="{7C5546FE-4470-4614-9EAE-F241A4DC1474}" srcOrd="0" destOrd="0" parTransId="{35307DC7-BBAD-4AF7-9210-FDCA2C42B512}" sibTransId="{20C75C58-38D7-4617-94C0-13402CD71937}"/>
    <dgm:cxn modelId="{454C4EDA-EC7E-4F42-BC5E-70E826189C83}" type="presOf" srcId="{18790EDE-140D-4796-8980-3AD7A0DCDFF9}" destId="{8AD4BCED-6AA2-4BCA-8920-5BE96651C9AD}" srcOrd="1" destOrd="0" presId="urn:microsoft.com/office/officeart/2011/layout/InterconnectedBlockProcess"/>
    <dgm:cxn modelId="{68DD161C-C397-4A66-A466-D86211EB56B5}" type="presOf" srcId="{7C5546FE-4470-4614-9EAE-F241A4DC1474}" destId="{8031164C-0E53-461D-A7FC-E79F3FD7E604}" srcOrd="0" destOrd="0" presId="urn:microsoft.com/office/officeart/2011/layout/InterconnectedBlockProcess"/>
    <dgm:cxn modelId="{8F231F59-67D0-4827-A928-8F469652FD60}" type="presOf" srcId="{01B8D64B-E524-4E4D-90D7-686532E05136}" destId="{F69AC371-BF90-473F-AC98-6A7BA9F82D2E}" srcOrd="0" destOrd="0" presId="urn:microsoft.com/office/officeart/2011/layout/InterconnectedBlockProcess"/>
    <dgm:cxn modelId="{B4484013-865E-4C49-8F1D-7C13AA0BCBC2}" type="presOf" srcId="{3B31EC3B-9129-42BA-950E-FD1C37A654F1}" destId="{5542B55D-16CB-4E90-9E94-17875D43F8D3}" srcOrd="0" destOrd="0" presId="urn:microsoft.com/office/officeart/2011/layout/InterconnectedBlockProcess"/>
    <dgm:cxn modelId="{21F0A3A7-9166-4E58-B3B2-8E672B7B3BFA}" type="presParOf" srcId="{B94DBF73-BFAA-4884-8645-A6F70CEFECB0}" destId="{2FEC9032-AA2C-414A-AFF3-2F676A4C5B52}" srcOrd="0" destOrd="0" presId="urn:microsoft.com/office/officeart/2011/layout/InterconnectedBlockProcess"/>
    <dgm:cxn modelId="{9C76B0AB-709E-4139-BD93-7124FD5989EB}" type="presParOf" srcId="{2FEC9032-AA2C-414A-AFF3-2F676A4C5B52}" destId="{8031164C-0E53-461D-A7FC-E79F3FD7E604}" srcOrd="0" destOrd="0" presId="urn:microsoft.com/office/officeart/2011/layout/InterconnectedBlockProcess"/>
    <dgm:cxn modelId="{22A5EA46-A3F3-4250-A930-AC5ACE1FEA4F}" type="presParOf" srcId="{B94DBF73-BFAA-4884-8645-A6F70CEFECB0}" destId="{FA60E0E4-A887-4283-9DFA-2E8EE68BEE96}" srcOrd="1" destOrd="0" presId="urn:microsoft.com/office/officeart/2011/layout/InterconnectedBlockProcess"/>
    <dgm:cxn modelId="{8500DB18-AED6-4675-BE14-84C47C50F8C5}" type="presParOf" srcId="{B94DBF73-BFAA-4884-8645-A6F70CEFECB0}" destId="{211B8ABF-27FF-4D66-BA5F-2857364140D9}" srcOrd="2" destOrd="0" presId="urn:microsoft.com/office/officeart/2011/layout/InterconnectedBlockProcess"/>
    <dgm:cxn modelId="{87683F14-D787-4365-B6EC-9DBA5F401294}" type="presParOf" srcId="{B94DBF73-BFAA-4884-8645-A6F70CEFECB0}" destId="{5D816FC3-8A04-48DE-B70A-D01D5AFA17B6}" srcOrd="3" destOrd="0" presId="urn:microsoft.com/office/officeart/2011/layout/InterconnectedBlockProcess"/>
    <dgm:cxn modelId="{672EC2F3-2AA0-492A-B668-E5214FF1564A}" type="presParOf" srcId="{5D816FC3-8A04-48DE-B70A-D01D5AFA17B6}" destId="{5542B55D-16CB-4E90-9E94-17875D43F8D3}" srcOrd="0" destOrd="0" presId="urn:microsoft.com/office/officeart/2011/layout/InterconnectedBlockProcess"/>
    <dgm:cxn modelId="{838AD16F-9728-4D51-AC41-124627232C11}" type="presParOf" srcId="{B94DBF73-BFAA-4884-8645-A6F70CEFECB0}" destId="{54378556-AE16-43B4-B684-9088A933E327}" srcOrd="4" destOrd="0" presId="urn:microsoft.com/office/officeart/2011/layout/InterconnectedBlockProcess"/>
    <dgm:cxn modelId="{C7E6F51C-D75B-470F-8A38-88935A288A0E}" type="presParOf" srcId="{B94DBF73-BFAA-4884-8645-A6F70CEFECB0}" destId="{F69AC371-BF90-473F-AC98-6A7BA9F82D2E}" srcOrd="5" destOrd="0" presId="urn:microsoft.com/office/officeart/2011/layout/InterconnectedBlockProcess"/>
    <dgm:cxn modelId="{EC36BB94-5EE2-4F0F-922D-DC4F953B7CA5}" type="presParOf" srcId="{B94DBF73-BFAA-4884-8645-A6F70CEFECB0}" destId="{903DBBF8-B275-45D4-9F26-77480EB2EA5F}" srcOrd="6" destOrd="0" presId="urn:microsoft.com/office/officeart/2011/layout/InterconnectedBlockProcess"/>
    <dgm:cxn modelId="{6D9E2E31-C04D-40BE-8D4B-9A4729F37912}" type="presParOf" srcId="{903DBBF8-B275-45D4-9F26-77480EB2EA5F}" destId="{A6F8CF50-5C75-44AB-9F4B-86B06F0A7350}" srcOrd="0" destOrd="0" presId="urn:microsoft.com/office/officeart/2011/layout/InterconnectedBlockProcess"/>
    <dgm:cxn modelId="{F38FA4CC-EF8C-486B-B4DB-8AB9473F9B28}" type="presParOf" srcId="{B94DBF73-BFAA-4884-8645-A6F70CEFECB0}" destId="{8AD4BCED-6AA2-4BCA-8920-5BE96651C9AD}" srcOrd="7" destOrd="0" presId="urn:microsoft.com/office/officeart/2011/layout/InterconnectedBlockProcess"/>
    <dgm:cxn modelId="{E835E1FE-6675-4C3B-81E8-05B3C041398E}" type="presParOf" srcId="{B94DBF73-BFAA-4884-8645-A6F70CEFECB0}" destId="{E39A6F20-99F2-45B3-BA8F-9C5318DA6FC3}" srcOrd="8" destOrd="0" presId="urn:microsoft.com/office/officeart/2011/layout/InterconnectedBlock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160EE6-EB46-4548-9CC7-512B22E87D93}">
      <dsp:nvSpPr>
        <dsp:cNvPr id="0" name=""/>
        <dsp:cNvSpPr/>
      </dsp:nvSpPr>
      <dsp:spPr>
        <a:xfrm>
          <a:off x="679" y="464297"/>
          <a:ext cx="900205" cy="900205"/>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hr-HR" sz="2000" b="1" kern="1200" dirty="0" smtClean="0"/>
            <a:t>50,00</a:t>
          </a:r>
          <a:endParaRPr lang="hr-HR" sz="2000" b="1" kern="1200" dirty="0"/>
        </a:p>
      </dsp:txBody>
      <dsp:txXfrm>
        <a:off x="679" y="464297"/>
        <a:ext cx="900205" cy="900205"/>
      </dsp:txXfrm>
    </dsp:sp>
    <dsp:sp modelId="{C6B0F808-223F-4827-B7AD-B91C93EF9926}">
      <dsp:nvSpPr>
        <dsp:cNvPr id="0" name=""/>
        <dsp:cNvSpPr/>
      </dsp:nvSpPr>
      <dsp:spPr>
        <a:xfrm>
          <a:off x="973981" y="653340"/>
          <a:ext cx="522119" cy="522119"/>
        </a:xfrm>
        <a:prstGeom prst="mathPlus">
          <a:avLst/>
        </a:prstGeom>
        <a:solidFill>
          <a:srgbClr val="FF0066"/>
        </a:solidFill>
        <a:ln>
          <a:solidFill>
            <a:srgbClr val="FF0066"/>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hr-HR" sz="800" kern="1200"/>
        </a:p>
      </dsp:txBody>
      <dsp:txXfrm>
        <a:off x="973981" y="653340"/>
        <a:ext cx="522119" cy="522119"/>
      </dsp:txXfrm>
    </dsp:sp>
    <dsp:sp modelId="{40CCC52B-C37B-4D93-994D-6D1BE7006787}">
      <dsp:nvSpPr>
        <dsp:cNvPr id="0" name=""/>
        <dsp:cNvSpPr/>
      </dsp:nvSpPr>
      <dsp:spPr>
        <a:xfrm>
          <a:off x="1569197" y="464297"/>
          <a:ext cx="900205" cy="900205"/>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hr-HR" sz="2000" b="1" kern="1200" dirty="0" smtClean="0"/>
            <a:t>30,00</a:t>
          </a:r>
          <a:endParaRPr lang="hr-HR" sz="2000" b="1" kern="1200" dirty="0"/>
        </a:p>
      </dsp:txBody>
      <dsp:txXfrm>
        <a:off x="1569197" y="464297"/>
        <a:ext cx="900205" cy="900205"/>
      </dsp:txXfrm>
    </dsp:sp>
    <dsp:sp modelId="{44C9993A-9D1A-41F1-8A84-1F825CA86CFE}">
      <dsp:nvSpPr>
        <dsp:cNvPr id="0" name=""/>
        <dsp:cNvSpPr/>
      </dsp:nvSpPr>
      <dsp:spPr>
        <a:xfrm>
          <a:off x="2542499" y="653340"/>
          <a:ext cx="522119" cy="522119"/>
        </a:xfrm>
        <a:prstGeom prst="mathEqual">
          <a:avLst/>
        </a:prstGeom>
        <a:solidFill>
          <a:srgbClr val="FF0066"/>
        </a:solidFill>
        <a:ln>
          <a:solidFill>
            <a:srgbClr val="FF0066"/>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hr-HR" sz="1600" kern="1200"/>
        </a:p>
      </dsp:txBody>
      <dsp:txXfrm>
        <a:off x="2542499" y="653340"/>
        <a:ext cx="522119" cy="522119"/>
      </dsp:txXfrm>
    </dsp:sp>
    <dsp:sp modelId="{8A1147DF-BB4F-4112-9DD4-A003CF1DE53A}">
      <dsp:nvSpPr>
        <dsp:cNvPr id="0" name=""/>
        <dsp:cNvSpPr/>
      </dsp:nvSpPr>
      <dsp:spPr>
        <a:xfrm>
          <a:off x="3137715" y="464297"/>
          <a:ext cx="900205" cy="900205"/>
        </a:xfrm>
        <a:prstGeom prst="ellipse">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hr-HR" sz="2000" b="1" kern="1200" dirty="0" smtClean="0">
              <a:effectLst>
                <a:outerShdw blurRad="38100" dist="38100" dir="2700000" algn="tl">
                  <a:srgbClr val="000000">
                    <a:alpha val="43137"/>
                  </a:srgbClr>
                </a:outerShdw>
              </a:effectLst>
            </a:rPr>
            <a:t>80,00</a:t>
          </a:r>
          <a:endParaRPr lang="hr-HR" sz="2000" b="1" kern="1200" dirty="0">
            <a:effectLst>
              <a:outerShdw blurRad="38100" dist="38100" dir="2700000" algn="tl">
                <a:srgbClr val="000000">
                  <a:alpha val="43137"/>
                </a:srgbClr>
              </a:outerShdw>
            </a:effectLst>
          </a:endParaRPr>
        </a:p>
      </dsp:txBody>
      <dsp:txXfrm>
        <a:off x="3137715" y="464297"/>
        <a:ext cx="900205" cy="9002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31164C-0E53-461D-A7FC-E79F3FD7E604}">
      <dsp:nvSpPr>
        <dsp:cNvPr id="0" name=""/>
        <dsp:cNvSpPr/>
      </dsp:nvSpPr>
      <dsp:spPr>
        <a:xfrm>
          <a:off x="4954458" y="795211"/>
          <a:ext cx="1678813" cy="3730751"/>
        </a:xfrm>
        <a:prstGeom prst="wedgeRectCallout">
          <a:avLst>
            <a:gd name="adj1" fmla="val 0"/>
            <a:gd name="adj2" fmla="val 0"/>
          </a:avLst>
        </a:prstGeom>
        <a:solidFill>
          <a:srgbClr val="FF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0" tIns="69850" rIns="69850" bIns="69850" numCol="1" spcCol="1270" anchor="t" anchorCtr="0">
          <a:noAutofit/>
        </a:bodyPr>
        <a:lstStyle/>
        <a:p>
          <a:pPr lvl="0" algn="r" defTabSz="977900">
            <a:lnSpc>
              <a:spcPct val="90000"/>
            </a:lnSpc>
            <a:spcBef>
              <a:spcPct val="0"/>
            </a:spcBef>
            <a:spcAft>
              <a:spcPct val="35000"/>
            </a:spcAft>
          </a:pPr>
          <a:r>
            <a:rPr lang="hr-HR" sz="2200" kern="1200" dirty="0" smtClean="0"/>
            <a:t>Gimnazijski programi i programi u trajanju od najmanje  četiri godine</a:t>
          </a:r>
          <a:endParaRPr lang="hr-HR" sz="2200" kern="1200" dirty="0"/>
        </a:p>
      </dsp:txBody>
      <dsp:txXfrm>
        <a:off x="5167521" y="795211"/>
        <a:ext cx="1465750" cy="3730751"/>
      </dsp:txXfrm>
    </dsp:sp>
    <dsp:sp modelId="{211B8ABF-27FF-4D66-BA5F-2857364140D9}">
      <dsp:nvSpPr>
        <dsp:cNvPr id="0" name=""/>
        <dsp:cNvSpPr/>
      </dsp:nvSpPr>
      <dsp:spPr>
        <a:xfrm>
          <a:off x="4954458" y="0"/>
          <a:ext cx="1678813" cy="796569"/>
        </a:xfrm>
        <a:prstGeom prst="rect">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1155700">
            <a:lnSpc>
              <a:spcPct val="90000"/>
            </a:lnSpc>
            <a:spcBef>
              <a:spcPct val="0"/>
            </a:spcBef>
            <a:spcAft>
              <a:spcPct val="35000"/>
            </a:spcAft>
          </a:pPr>
          <a:r>
            <a:rPr lang="hr-HR" sz="2600" kern="1200" dirty="0" smtClean="0"/>
            <a:t>80,00</a:t>
          </a:r>
          <a:endParaRPr lang="hr-HR" sz="2600" kern="1200" dirty="0"/>
        </a:p>
      </dsp:txBody>
      <dsp:txXfrm>
        <a:off x="4954458" y="0"/>
        <a:ext cx="1678813" cy="796569"/>
      </dsp:txXfrm>
    </dsp:sp>
    <dsp:sp modelId="{5542B55D-16CB-4E90-9E94-17875D43F8D3}">
      <dsp:nvSpPr>
        <dsp:cNvPr id="0" name=""/>
        <dsp:cNvSpPr/>
      </dsp:nvSpPr>
      <dsp:spPr>
        <a:xfrm>
          <a:off x="3275141" y="795211"/>
          <a:ext cx="1678813" cy="3464624"/>
        </a:xfrm>
        <a:prstGeom prst="wedgeRectCallout">
          <a:avLst>
            <a:gd name="adj1" fmla="val 62500"/>
            <a:gd name="adj2" fmla="val 2083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0" tIns="69850" rIns="69850" bIns="69850" numCol="1" spcCol="1270" anchor="t" anchorCtr="0">
          <a:noAutofit/>
        </a:bodyPr>
        <a:lstStyle/>
        <a:p>
          <a:pPr lvl="0" algn="r" defTabSz="977900">
            <a:lnSpc>
              <a:spcPct val="90000"/>
            </a:lnSpc>
            <a:spcBef>
              <a:spcPct val="0"/>
            </a:spcBef>
            <a:spcAft>
              <a:spcPct val="35000"/>
            </a:spcAft>
          </a:pPr>
          <a:r>
            <a:rPr lang="hr-HR" sz="2200" kern="1200" dirty="0" smtClean="0"/>
            <a:t>Strukovne kvalifikacije u trajanju najmanje od 3 godine i programi vezani za obrte</a:t>
          </a:r>
          <a:endParaRPr lang="hr-HR" sz="2200" kern="1200" dirty="0"/>
        </a:p>
      </dsp:txBody>
      <dsp:txXfrm>
        <a:off x="3488204" y="795211"/>
        <a:ext cx="1465750" cy="3464624"/>
      </dsp:txXfrm>
    </dsp:sp>
    <dsp:sp modelId="{F69AC371-BF90-473F-AC98-6A7BA9F82D2E}">
      <dsp:nvSpPr>
        <dsp:cNvPr id="0" name=""/>
        <dsp:cNvSpPr/>
      </dsp:nvSpPr>
      <dsp:spPr>
        <a:xfrm>
          <a:off x="3275141" y="128989"/>
          <a:ext cx="1678813" cy="666221"/>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1155700">
            <a:lnSpc>
              <a:spcPct val="90000"/>
            </a:lnSpc>
            <a:spcBef>
              <a:spcPct val="0"/>
            </a:spcBef>
            <a:spcAft>
              <a:spcPct val="35000"/>
            </a:spcAft>
          </a:pPr>
          <a:r>
            <a:rPr lang="hr-HR" sz="2600" kern="1200" dirty="0" smtClean="0"/>
            <a:t>50,00</a:t>
          </a:r>
          <a:endParaRPr lang="hr-HR" sz="2600" kern="1200" dirty="0"/>
        </a:p>
      </dsp:txBody>
      <dsp:txXfrm>
        <a:off x="3275141" y="128989"/>
        <a:ext cx="1678813" cy="666221"/>
      </dsp:txXfrm>
    </dsp:sp>
    <dsp:sp modelId="{A6F8CF50-5C75-44AB-9F4B-86B06F0A7350}">
      <dsp:nvSpPr>
        <dsp:cNvPr id="0" name=""/>
        <dsp:cNvSpPr/>
      </dsp:nvSpPr>
      <dsp:spPr>
        <a:xfrm>
          <a:off x="1596327" y="795211"/>
          <a:ext cx="1678813" cy="3198045"/>
        </a:xfrm>
        <a:prstGeom prst="wedgeRectCallout">
          <a:avLst>
            <a:gd name="adj1" fmla="val 62500"/>
            <a:gd name="adj2" fmla="val 20830"/>
          </a:avLst>
        </a:prstGeom>
        <a:solidFill>
          <a:srgbClr val="CC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0" tIns="69850" rIns="69850" bIns="69850" numCol="1" spcCol="1270" anchor="t" anchorCtr="0">
          <a:noAutofit/>
        </a:bodyPr>
        <a:lstStyle/>
        <a:p>
          <a:pPr lvl="0" algn="r" defTabSz="977900">
            <a:lnSpc>
              <a:spcPct val="90000"/>
            </a:lnSpc>
            <a:spcBef>
              <a:spcPct val="0"/>
            </a:spcBef>
            <a:spcAft>
              <a:spcPct val="35000"/>
            </a:spcAft>
          </a:pPr>
          <a:r>
            <a:rPr lang="hr-HR" sz="2200" kern="1200" dirty="0" smtClean="0"/>
            <a:t>Strukovne kvalifikacije u trajanju manjem od tri godine</a:t>
          </a:r>
          <a:endParaRPr lang="hr-HR" sz="2200" kern="1200" dirty="0"/>
        </a:p>
      </dsp:txBody>
      <dsp:txXfrm>
        <a:off x="1809390" y="795211"/>
        <a:ext cx="1465750" cy="3198045"/>
      </dsp:txXfrm>
    </dsp:sp>
    <dsp:sp modelId="{E39A6F20-99F2-45B3-BA8F-9C5318DA6FC3}">
      <dsp:nvSpPr>
        <dsp:cNvPr id="0" name=""/>
        <dsp:cNvSpPr/>
      </dsp:nvSpPr>
      <dsp:spPr>
        <a:xfrm>
          <a:off x="1596327" y="262053"/>
          <a:ext cx="1678813" cy="533158"/>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1155700">
            <a:lnSpc>
              <a:spcPct val="90000"/>
            </a:lnSpc>
            <a:spcBef>
              <a:spcPct val="0"/>
            </a:spcBef>
            <a:spcAft>
              <a:spcPct val="35000"/>
            </a:spcAft>
          </a:pPr>
          <a:r>
            <a:rPr lang="hr-HR" sz="2600" kern="1200" dirty="0" smtClean="0"/>
            <a:t>20,00</a:t>
          </a:r>
          <a:endParaRPr lang="hr-HR" sz="2600" kern="1200" dirty="0"/>
        </a:p>
      </dsp:txBody>
      <dsp:txXfrm>
        <a:off x="1596327" y="262053"/>
        <a:ext cx="1678813" cy="533158"/>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InterconnectedBlockProcess">
  <dgm:title val="Postupak sastavljen od međupovezanih blokova"/>
  <dgm:desc val="Koristi se za prikaz uzastopnih koraka postupka. Najbolje rezultate daje s malim količinama teksta prve razine i srednje velikim količinama teksta druge razine."/>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4F722D-A772-420D-8749-80FAB1179E5E}" type="datetimeFigureOut">
              <a:rPr lang="hr-HR" smtClean="0"/>
              <a:pPr/>
              <a:t>18.5.2015.</a:t>
            </a:fld>
            <a:endParaRPr lang="hr-HR"/>
          </a:p>
        </p:txBody>
      </p:sp>
      <p:sp>
        <p:nvSpPr>
          <p:cNvPr id="4" name="Rezervirano mjesto podnožj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A64961-2007-47B5-BE0E-697509743798}" type="slidenum">
              <a:rPr lang="hr-HR" smtClean="0"/>
              <a:pPr/>
              <a:t>‹#›</a:t>
            </a:fld>
            <a:endParaRPr lang="hr-HR"/>
          </a:p>
        </p:txBody>
      </p:sp>
    </p:spTree>
    <p:extLst>
      <p:ext uri="{BB962C8B-B14F-4D97-AF65-F5344CB8AC3E}">
        <p14:creationId xmlns:p14="http://schemas.microsoft.com/office/powerpoint/2010/main" xmlns="" val="20248292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F9CA8EEA-72AF-4D46-8C72-825790EB0B36}" type="datetimeFigureOut">
              <a:rPr lang="hr-HR" smtClean="0"/>
              <a:pPr/>
              <a:t>18.5.2015.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261153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9CA8EEA-72AF-4D46-8C72-825790EB0B36}" type="datetimeFigureOut">
              <a:rPr lang="hr-HR" smtClean="0"/>
              <a:pPr/>
              <a:t>18.5.2015.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308169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9CA8EEA-72AF-4D46-8C72-825790EB0B36}" type="datetimeFigureOut">
              <a:rPr lang="hr-HR" smtClean="0"/>
              <a:pPr/>
              <a:t>18.5.2015.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394433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9CA8EEA-72AF-4D46-8C72-825790EB0B36}" type="datetimeFigureOut">
              <a:rPr lang="hr-HR" smtClean="0"/>
              <a:pPr/>
              <a:t>18.5.2015.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3604948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F9CA8EEA-72AF-4D46-8C72-825790EB0B36}" type="datetimeFigureOut">
              <a:rPr lang="hr-HR" smtClean="0"/>
              <a:pPr/>
              <a:t>18.5.2015.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150653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F9CA8EEA-72AF-4D46-8C72-825790EB0B36}" type="datetimeFigureOut">
              <a:rPr lang="hr-HR" smtClean="0"/>
              <a:pPr/>
              <a:t>18.5.2015.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170730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F9CA8EEA-72AF-4D46-8C72-825790EB0B36}" type="datetimeFigureOut">
              <a:rPr lang="hr-HR" smtClean="0"/>
              <a:pPr/>
              <a:t>18.5.2015.</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8800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F9CA8EEA-72AF-4D46-8C72-825790EB0B36}" type="datetimeFigureOut">
              <a:rPr lang="hr-HR" smtClean="0"/>
              <a:pPr/>
              <a:t>18.5.2015.</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214118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9CA8EEA-72AF-4D46-8C72-825790EB0B36}" type="datetimeFigureOut">
              <a:rPr lang="hr-HR" smtClean="0"/>
              <a:pPr/>
              <a:t>18.5.2015.</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205348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F9CA8EEA-72AF-4D46-8C72-825790EB0B36}" type="datetimeFigureOut">
              <a:rPr lang="hr-HR" smtClean="0"/>
              <a:pPr/>
              <a:t>18.5.2015.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373984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F9CA8EEA-72AF-4D46-8C72-825790EB0B36}" type="datetimeFigureOut">
              <a:rPr lang="hr-HR" smtClean="0"/>
              <a:pPr/>
              <a:t>18.5.2015.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161314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A8EEA-72AF-4D46-8C72-825790EB0B36}" type="datetimeFigureOut">
              <a:rPr lang="hr-HR" smtClean="0"/>
              <a:pPr/>
              <a:t>18.5.2015.</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08B87-83AE-477B-B30F-93FEBF0452FC}" type="slidenum">
              <a:rPr lang="hr-HR" smtClean="0"/>
              <a:pPr/>
              <a:t>‹#›</a:t>
            </a:fld>
            <a:endParaRPr lang="hr-HR"/>
          </a:p>
        </p:txBody>
      </p:sp>
    </p:spTree>
    <p:extLst>
      <p:ext uri="{BB962C8B-B14F-4D97-AF65-F5344CB8AC3E}">
        <p14:creationId xmlns:p14="http://schemas.microsoft.com/office/powerpoint/2010/main" xmlns="" val="3654632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hyperlink" Target="http://public.mzos.hr/Default.aspx?art=13777&amp;sec=1933" TargetMode="Externa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ublic.mzos.hr/Default.aspx?sec=3339" TargetMode="External"/><Relationship Id="rId2" Type="http://schemas.openxmlformats.org/officeDocument/2006/relationships/hyperlink" Target="http://www.upis.h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minpo.h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ublic.mzos.hr/Default.aspx?art=13787&amp;sec=1933"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ublic.mzos.hr/Default.aspx?art=13777&amp;sec=1933"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b="1" dirty="0" smtClean="0">
                <a:solidFill>
                  <a:srgbClr val="FF0066"/>
                </a:solidFill>
                <a:effectLst>
                  <a:outerShdw blurRad="38100" dist="38100" dir="2700000" algn="tl">
                    <a:srgbClr val="000000">
                      <a:alpha val="43137"/>
                    </a:srgbClr>
                  </a:outerShdw>
                </a:effectLst>
              </a:rPr>
              <a:t>UPISI U I. RAZRED SREDNJE ŠKOLE ZA ŠK. GOD. 2015./2016.</a:t>
            </a:r>
            <a:endParaRPr lang="hr-HR" b="1" dirty="0">
              <a:solidFill>
                <a:srgbClr val="FF0066"/>
              </a:solidFill>
              <a:effectLst>
                <a:outerShdw blurRad="38100" dist="38100" dir="2700000" algn="tl">
                  <a:srgbClr val="000000">
                    <a:alpha val="43137"/>
                  </a:srgbClr>
                </a:outerShdw>
              </a:effectLst>
            </a:endParaRPr>
          </a:p>
        </p:txBody>
      </p:sp>
      <p:sp>
        <p:nvSpPr>
          <p:cNvPr id="3" name="Podnaslov 2"/>
          <p:cNvSpPr>
            <a:spLocks noGrp="1"/>
          </p:cNvSpPr>
          <p:nvPr>
            <p:ph type="subTitle" idx="1"/>
          </p:nvPr>
        </p:nvSpPr>
        <p:spPr>
          <a:xfrm>
            <a:off x="1403648" y="3933056"/>
            <a:ext cx="6400800" cy="841648"/>
          </a:xfrm>
        </p:spPr>
        <p:txBody>
          <a:bodyPr>
            <a:normAutofit fontScale="85000" lnSpcReduction="20000"/>
          </a:bodyPr>
          <a:lstStyle/>
          <a:p>
            <a:r>
              <a:rPr lang="hr-HR" dirty="0" smtClean="0">
                <a:effectLst>
                  <a:outerShdw blurRad="38100" dist="38100" dir="2700000" algn="tl">
                    <a:srgbClr val="000000">
                      <a:alpha val="43137"/>
                    </a:srgbClr>
                  </a:outerShdw>
                </a:effectLst>
              </a:rPr>
              <a:t>PROFESIONALNO USMJERAVANJE U </a:t>
            </a:r>
          </a:p>
          <a:p>
            <a:r>
              <a:rPr lang="hr-HR" dirty="0" smtClean="0">
                <a:effectLst>
                  <a:outerShdw blurRad="38100" dist="38100" dir="2700000" algn="tl">
                    <a:srgbClr val="000000">
                      <a:alpha val="43137"/>
                    </a:srgbClr>
                  </a:outerShdw>
                </a:effectLst>
              </a:rPr>
              <a:t>ŠK. GOD. 2014./2015.</a:t>
            </a:r>
            <a:endParaRPr lang="hr-H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560471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50 BODOVA</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2243356609"/>
              </p:ext>
            </p:extLst>
          </p:nvPr>
        </p:nvGraphicFramePr>
        <p:xfrm>
          <a:off x="457200" y="1600200"/>
          <a:ext cx="8229600" cy="3281680"/>
        </p:xfrm>
        <a:graphic>
          <a:graphicData uri="http://schemas.openxmlformats.org/drawingml/2006/table">
            <a:tbl>
              <a:tblPr firstRow="1" bandRow="1">
                <a:tableStyleId>{5C22544A-7EE6-4342-B048-85BDC9FD1C3A}</a:tableStyleId>
              </a:tblPr>
              <a:tblGrid>
                <a:gridCol w="1371600"/>
                <a:gridCol w="1371600"/>
                <a:gridCol w="1155576"/>
                <a:gridCol w="1587624"/>
                <a:gridCol w="1371600"/>
                <a:gridCol w="1371600"/>
              </a:tblGrid>
              <a:tr h="1756792">
                <a:tc>
                  <a:txBody>
                    <a:bodyPr/>
                    <a:lstStyle/>
                    <a:p>
                      <a:pPr algn="ctr"/>
                      <a:endParaRPr lang="hr-HR" sz="1600" dirty="0" smtClean="0"/>
                    </a:p>
                    <a:p>
                      <a:pPr algn="ctr"/>
                      <a:endParaRPr lang="hr-HR" sz="1600" dirty="0" smtClean="0"/>
                    </a:p>
                    <a:p>
                      <a:pPr algn="ctr"/>
                      <a:endParaRPr lang="hr-HR" sz="1600" dirty="0" smtClean="0"/>
                    </a:p>
                    <a:p>
                      <a:pPr algn="ctr"/>
                      <a:endParaRPr lang="hr-HR" sz="1600" dirty="0" smtClean="0"/>
                    </a:p>
                    <a:p>
                      <a:pPr algn="ctr"/>
                      <a:r>
                        <a:rPr lang="hr-HR" sz="1600" dirty="0" smtClean="0"/>
                        <a:t>RAZRED</a:t>
                      </a:r>
                      <a:endParaRPr lang="hr-H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hr-HR" sz="16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hr-HR"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hr-HR" sz="1600" dirty="0" smtClean="0"/>
                        <a:t>OPĆI PROSJEK NA DVIJE DECIMALE</a:t>
                      </a:r>
                    </a:p>
                  </a:txBody>
                  <a:tcPr/>
                </a:tc>
                <a:tc>
                  <a:txBody>
                    <a:bodyPr/>
                    <a:lstStyle/>
                    <a:p>
                      <a:pPr algn="ctr"/>
                      <a:endParaRPr lang="hr-HR" sz="1600" dirty="0" smtClean="0"/>
                    </a:p>
                    <a:p>
                      <a:pPr algn="ctr"/>
                      <a:endParaRPr lang="hr-HR" sz="1600" dirty="0" smtClean="0"/>
                    </a:p>
                    <a:p>
                      <a:pPr algn="ctr"/>
                      <a:r>
                        <a:rPr lang="hr-HR" sz="1600" dirty="0" smtClean="0"/>
                        <a:t>BROJ BODOVA</a:t>
                      </a:r>
                    </a:p>
                    <a:p>
                      <a:pPr algn="ctr"/>
                      <a:r>
                        <a:rPr lang="hr-HR" sz="1600" dirty="0" smtClean="0"/>
                        <a:t>OPĆI</a:t>
                      </a:r>
                      <a:r>
                        <a:rPr lang="hr-HR" sz="1600" baseline="0" dirty="0" smtClean="0"/>
                        <a:t> PROSJEK</a:t>
                      </a:r>
                      <a:endParaRPr lang="hr-HR" sz="1600" dirty="0"/>
                    </a:p>
                  </a:txBody>
                  <a:tcPr/>
                </a:tc>
                <a:tc>
                  <a:txBody>
                    <a:bodyPr/>
                    <a:lstStyle/>
                    <a:p>
                      <a:pPr algn="ctr"/>
                      <a:r>
                        <a:rPr lang="hr-HR" sz="1600" dirty="0" smtClean="0"/>
                        <a:t>ZAKLJUČNE OCJENE IZ HRVATSKOG JEZIKA, MATEMATIKE I ENGLESKOG</a:t>
                      </a:r>
                      <a:r>
                        <a:rPr lang="hr-HR" sz="1600" baseline="0" dirty="0" smtClean="0"/>
                        <a:t> JEZIKA</a:t>
                      </a:r>
                      <a:endParaRPr lang="hr-HR" sz="1600" dirty="0"/>
                    </a:p>
                  </a:txBody>
                  <a:tcPr/>
                </a:tc>
                <a:tc>
                  <a:txBody>
                    <a:bodyPr/>
                    <a:lstStyle/>
                    <a:p>
                      <a:pPr algn="ctr"/>
                      <a:endParaRPr lang="hr-HR" sz="1600" dirty="0" smtClean="0"/>
                    </a:p>
                    <a:p>
                      <a:pPr algn="ctr"/>
                      <a:endParaRPr lang="hr-HR" sz="1600" dirty="0" smtClean="0"/>
                    </a:p>
                    <a:p>
                      <a:pPr algn="ctr"/>
                      <a:r>
                        <a:rPr lang="hr-HR" sz="1600" dirty="0" smtClean="0"/>
                        <a:t>BROJ BODOVA  HJ, MAT I EJ</a:t>
                      </a:r>
                      <a:endParaRPr lang="hr-H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r-HR" sz="1600" dirty="0" smtClean="0"/>
                        <a:t>UKUPAN BROJ BODOVA:</a:t>
                      </a:r>
                    </a:p>
                    <a:p>
                      <a:pPr marL="0" marR="0" indent="0" algn="ctr" defTabSz="914400" rtl="0" eaLnBrk="1" fontAlgn="auto" latinLnBrk="0" hangingPunct="1">
                        <a:lnSpc>
                          <a:spcPct val="100000"/>
                        </a:lnSpc>
                        <a:spcBef>
                          <a:spcPts val="0"/>
                        </a:spcBef>
                        <a:spcAft>
                          <a:spcPts val="0"/>
                        </a:spcAft>
                        <a:buClrTx/>
                        <a:buSzTx/>
                        <a:buFontTx/>
                        <a:buNone/>
                        <a:tabLst/>
                        <a:defRPr/>
                      </a:pPr>
                      <a:r>
                        <a:rPr lang="hr-HR" sz="1600" dirty="0" smtClean="0"/>
                        <a:t>BROJ BODOVA OPĆI PROSJEK + HJ, MAT I EJ</a:t>
                      </a:r>
                    </a:p>
                  </a:txBody>
                  <a:tcPr/>
                </a:tc>
              </a:tr>
              <a:tr h="370840">
                <a:tc>
                  <a:txBody>
                    <a:bodyPr/>
                    <a:lstStyle/>
                    <a:p>
                      <a:r>
                        <a:rPr lang="hr-HR" dirty="0" smtClean="0"/>
                        <a:t>PETI</a:t>
                      </a:r>
                      <a:endParaRPr lang="hr-HR" dirty="0"/>
                    </a:p>
                  </a:txBody>
                  <a:tcPr/>
                </a:tc>
                <a:tc>
                  <a:txBody>
                    <a:bodyPr/>
                    <a:lstStyle/>
                    <a:p>
                      <a:pPr algn="ctr"/>
                      <a:r>
                        <a:rPr lang="hr-HR" dirty="0" smtClean="0"/>
                        <a:t>5,00</a:t>
                      </a:r>
                      <a:endParaRPr lang="hr-HR" dirty="0"/>
                    </a:p>
                  </a:txBody>
                  <a:tcPr/>
                </a:tc>
                <a:tc rowSpan="4">
                  <a:txBody>
                    <a:bodyPr/>
                    <a:lstStyle/>
                    <a:p>
                      <a:pPr algn="ctr"/>
                      <a:r>
                        <a:rPr lang="hr-HR" b="1" dirty="0" smtClean="0"/>
                        <a:t>20,00</a:t>
                      </a:r>
                      <a:endParaRPr lang="hr-HR" b="1" dirty="0"/>
                    </a:p>
                  </a:txBody>
                  <a:tcPr/>
                </a:tc>
                <a:tc>
                  <a:txBody>
                    <a:bodyPr/>
                    <a:lstStyle/>
                    <a:p>
                      <a:endParaRPr lang="hr-HR" dirty="0"/>
                    </a:p>
                  </a:txBody>
                  <a:tcPr/>
                </a:tc>
                <a:tc>
                  <a:txBody>
                    <a:bodyPr/>
                    <a:lstStyle/>
                    <a:p>
                      <a:endParaRPr lang="hr-HR" dirty="0"/>
                    </a:p>
                  </a:txBody>
                  <a:tcPr/>
                </a:tc>
                <a:tc rowSpan="4">
                  <a:txBody>
                    <a:bodyPr/>
                    <a:lstStyle/>
                    <a:p>
                      <a:pPr algn="ctr"/>
                      <a:r>
                        <a:rPr lang="hr-HR" b="1" dirty="0" smtClean="0"/>
                        <a:t>20,00 + 30,00 = 50,00</a:t>
                      </a:r>
                      <a:endParaRPr lang="hr-HR" b="1" dirty="0"/>
                    </a:p>
                  </a:txBody>
                  <a:tcPr/>
                </a:tc>
              </a:tr>
              <a:tr h="370840">
                <a:tc>
                  <a:txBody>
                    <a:bodyPr/>
                    <a:lstStyle/>
                    <a:p>
                      <a:r>
                        <a:rPr lang="hr-HR" dirty="0" smtClean="0"/>
                        <a:t>ŠESTI</a:t>
                      </a:r>
                      <a:endParaRPr lang="hr-HR" dirty="0"/>
                    </a:p>
                  </a:txBody>
                  <a:tcPr/>
                </a:tc>
                <a:tc>
                  <a:txBody>
                    <a:bodyPr/>
                    <a:lstStyle/>
                    <a:p>
                      <a:pPr algn="ctr"/>
                      <a:r>
                        <a:rPr lang="hr-HR" dirty="0" smtClean="0"/>
                        <a:t>5,00</a:t>
                      </a:r>
                      <a:endParaRPr lang="hr-HR" dirty="0"/>
                    </a:p>
                  </a:txBody>
                  <a:tcPr/>
                </a:tc>
                <a:tc vMerge="1">
                  <a:txBody>
                    <a:bodyPr/>
                    <a:lstStyle/>
                    <a:p>
                      <a:endParaRPr lang="hr-HR" dirty="0"/>
                    </a:p>
                  </a:txBody>
                  <a:tcPr/>
                </a:tc>
                <a:tc>
                  <a:txBody>
                    <a:bodyPr/>
                    <a:lstStyle/>
                    <a:p>
                      <a:endParaRPr lang="hr-HR"/>
                    </a:p>
                  </a:txBody>
                  <a:tcPr/>
                </a:tc>
                <a:tc>
                  <a:txBody>
                    <a:bodyPr/>
                    <a:lstStyle/>
                    <a:p>
                      <a:endParaRPr lang="hr-HR" dirty="0"/>
                    </a:p>
                  </a:txBody>
                  <a:tcPr/>
                </a:tc>
                <a:tc vMerge="1">
                  <a:txBody>
                    <a:bodyPr/>
                    <a:lstStyle/>
                    <a:p>
                      <a:endParaRPr lang="hr-HR" dirty="0"/>
                    </a:p>
                  </a:txBody>
                  <a:tcPr/>
                </a:tc>
              </a:tr>
              <a:tr h="370840">
                <a:tc>
                  <a:txBody>
                    <a:bodyPr/>
                    <a:lstStyle/>
                    <a:p>
                      <a:r>
                        <a:rPr lang="hr-HR" dirty="0" smtClean="0"/>
                        <a:t>SEDMI</a:t>
                      </a:r>
                      <a:endParaRPr lang="hr-HR" dirty="0"/>
                    </a:p>
                  </a:txBody>
                  <a:tcPr/>
                </a:tc>
                <a:tc>
                  <a:txBody>
                    <a:bodyPr/>
                    <a:lstStyle/>
                    <a:p>
                      <a:pPr algn="ctr"/>
                      <a:r>
                        <a:rPr lang="hr-HR" dirty="0" smtClean="0"/>
                        <a:t>5,00</a:t>
                      </a:r>
                      <a:endParaRPr lang="hr-HR" dirty="0"/>
                    </a:p>
                  </a:txBody>
                  <a:tcPr/>
                </a:tc>
                <a:tc vMerge="1">
                  <a:txBody>
                    <a:bodyPr/>
                    <a:lstStyle/>
                    <a:p>
                      <a:endParaRPr lang="hr-HR" dirty="0"/>
                    </a:p>
                  </a:txBody>
                  <a:tcPr/>
                </a:tc>
                <a:tc>
                  <a:txBody>
                    <a:bodyPr/>
                    <a:lstStyle/>
                    <a:p>
                      <a:r>
                        <a:rPr lang="hr-HR" dirty="0" smtClean="0"/>
                        <a:t>5,00;5,00;5,00</a:t>
                      </a:r>
                      <a:endParaRPr lang="hr-HR" dirty="0"/>
                    </a:p>
                  </a:txBody>
                  <a:tcPr/>
                </a:tc>
                <a:tc rowSpan="2">
                  <a:txBody>
                    <a:bodyPr/>
                    <a:lstStyle/>
                    <a:p>
                      <a:pPr algn="ctr"/>
                      <a:r>
                        <a:rPr lang="hr-HR" b="1" dirty="0" smtClean="0"/>
                        <a:t>30,00</a:t>
                      </a:r>
                      <a:endParaRPr lang="hr-HR" b="1" dirty="0"/>
                    </a:p>
                  </a:txBody>
                  <a:tcPr/>
                </a:tc>
                <a:tc vMerge="1">
                  <a:txBody>
                    <a:bodyPr/>
                    <a:lstStyle/>
                    <a:p>
                      <a:endParaRPr lang="hr-HR" dirty="0"/>
                    </a:p>
                  </a:txBody>
                  <a:tcPr/>
                </a:tc>
              </a:tr>
              <a:tr h="370840">
                <a:tc>
                  <a:txBody>
                    <a:bodyPr/>
                    <a:lstStyle/>
                    <a:p>
                      <a:r>
                        <a:rPr lang="hr-HR" dirty="0" smtClean="0"/>
                        <a:t>OSMI</a:t>
                      </a:r>
                      <a:endParaRPr lang="hr-HR" dirty="0"/>
                    </a:p>
                  </a:txBody>
                  <a:tcPr/>
                </a:tc>
                <a:tc>
                  <a:txBody>
                    <a:bodyPr/>
                    <a:lstStyle/>
                    <a:p>
                      <a:pPr algn="ctr"/>
                      <a:r>
                        <a:rPr lang="hr-HR" dirty="0" smtClean="0"/>
                        <a:t>5,00</a:t>
                      </a:r>
                      <a:endParaRPr lang="hr-HR" dirty="0"/>
                    </a:p>
                  </a:txBody>
                  <a:tcPr/>
                </a:tc>
                <a:tc vMerge="1">
                  <a:txBody>
                    <a:bodyPr/>
                    <a:lstStyle/>
                    <a:p>
                      <a:endParaRPr lang="hr-HR" dirty="0"/>
                    </a:p>
                  </a:txBody>
                  <a:tcPr/>
                </a:tc>
                <a:tc>
                  <a:txBody>
                    <a:bodyPr/>
                    <a:lstStyle/>
                    <a:p>
                      <a:r>
                        <a:rPr lang="hr-HR" dirty="0" smtClean="0"/>
                        <a:t>5,00;5,00;5,00</a:t>
                      </a:r>
                      <a:endParaRPr lang="hr-HR" dirty="0"/>
                    </a:p>
                  </a:txBody>
                  <a:tcPr/>
                </a:tc>
                <a:tc vMerge="1">
                  <a:txBody>
                    <a:bodyPr/>
                    <a:lstStyle/>
                    <a:p>
                      <a:endParaRPr lang="hr-HR" dirty="0"/>
                    </a:p>
                  </a:txBody>
                  <a:tcPr/>
                </a:tc>
                <a:tc vMerge="1">
                  <a:txBody>
                    <a:bodyPr/>
                    <a:lstStyle/>
                    <a:p>
                      <a:endParaRPr lang="hr-HR" dirty="0"/>
                    </a:p>
                  </a:txBody>
                  <a:tcPr/>
                </a:tc>
              </a:tr>
            </a:tbl>
          </a:graphicData>
        </a:graphic>
      </p:graphicFrame>
    </p:spTree>
    <p:extLst>
      <p:ext uri="{BB962C8B-B14F-4D97-AF65-F5344CB8AC3E}">
        <p14:creationId xmlns:p14="http://schemas.microsoft.com/office/powerpoint/2010/main" xmlns="" val="246256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80 BODOVA</a:t>
            </a:r>
            <a:endParaRPr lang="hr-HR" dirty="0"/>
          </a:p>
        </p:txBody>
      </p:sp>
      <p:graphicFrame>
        <p:nvGraphicFramePr>
          <p:cNvPr id="4" name="Rezervirano mjesto sadržaja 3"/>
          <p:cNvGraphicFramePr>
            <a:graphicFrameLocks noGrp="1"/>
          </p:cNvGraphicFramePr>
          <p:nvPr>
            <p:ph sz="half" idx="1"/>
            <p:extLst>
              <p:ext uri="{D42A27DB-BD31-4B8C-83A1-F6EECF244321}">
                <p14:modId xmlns:p14="http://schemas.microsoft.com/office/powerpoint/2010/main" xmlns="" val="1566463124"/>
              </p:ext>
            </p:extLst>
          </p:nvPr>
        </p:nvGraphicFramePr>
        <p:xfrm>
          <a:off x="2699792" y="1196752"/>
          <a:ext cx="40386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zervirano mjesto sadržaja 4"/>
          <p:cNvSpPr>
            <a:spLocks noGrp="1"/>
          </p:cNvSpPr>
          <p:nvPr>
            <p:ph sz="half" idx="2"/>
          </p:nvPr>
        </p:nvSpPr>
        <p:spPr>
          <a:xfrm>
            <a:off x="4572000" y="3717033"/>
            <a:ext cx="4320480" cy="2376264"/>
          </a:xfrm>
        </p:spPr>
        <p:txBody>
          <a:bodyPr>
            <a:normAutofit fontScale="85000" lnSpcReduction="20000"/>
          </a:bodyPr>
          <a:lstStyle/>
          <a:p>
            <a:r>
              <a:rPr lang="hr-HR" dirty="0" smtClean="0"/>
              <a:t>30,00 bodova računa se </a:t>
            </a:r>
            <a:r>
              <a:rPr lang="hr-HR" b="1" dirty="0" smtClean="0">
                <a:solidFill>
                  <a:srgbClr val="FF0066"/>
                </a:solidFill>
              </a:rPr>
              <a:t>tri nastavna predmeta </a:t>
            </a:r>
            <a:r>
              <a:rPr lang="hr-HR" dirty="0" smtClean="0"/>
              <a:t>u 7. i 8. razredu koji su posebno važni za upis (2 propisana </a:t>
            </a:r>
            <a:r>
              <a:rPr lang="hr-HR" i="1" dirty="0" smtClean="0">
                <a:solidFill>
                  <a:srgbClr val="FF0066"/>
                </a:solidFill>
                <a:hlinkClick r:id="rId7"/>
              </a:rPr>
              <a:t>Popisom predmeta posebno važnih za upis</a:t>
            </a:r>
            <a:r>
              <a:rPr lang="hr-HR" dirty="0" smtClean="0"/>
              <a:t>, a 1 samostalno određuje srednja škola)</a:t>
            </a:r>
          </a:p>
          <a:p>
            <a:endParaRPr lang="hr-HR" dirty="0"/>
          </a:p>
        </p:txBody>
      </p:sp>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07504" y="3356992"/>
            <a:ext cx="4477588" cy="27363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 name="Ravni poveznik sa strelicom 6"/>
          <p:cNvCxnSpPr/>
          <p:nvPr/>
        </p:nvCxnSpPr>
        <p:spPr>
          <a:xfrm>
            <a:off x="4932040" y="2636912"/>
            <a:ext cx="382011" cy="576064"/>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9" name="Ravni poveznik sa strelicom 8"/>
          <p:cNvCxnSpPr/>
          <p:nvPr/>
        </p:nvCxnSpPr>
        <p:spPr>
          <a:xfrm flipH="1">
            <a:off x="2689564" y="2636912"/>
            <a:ext cx="288032" cy="576064"/>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8739337" y="4942197"/>
            <a:ext cx="269776" cy="269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89255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269776"/>
            <a:ext cx="8229600" cy="1143000"/>
          </a:xfrm>
        </p:spPr>
        <p:txBody>
          <a:bodyPr/>
          <a:lstStyle/>
          <a:p>
            <a:r>
              <a:rPr lang="hr-HR" dirty="0" smtClean="0"/>
              <a:t>BODOVI    OBRAZOVNI PROGRAMI</a:t>
            </a:r>
            <a:endParaRPr lang="hr-HR" dirty="0"/>
          </a:p>
        </p:txBody>
      </p:sp>
      <p:graphicFrame>
        <p:nvGraphicFramePr>
          <p:cNvPr id="5" name="Rezervirano mjesto sadržaja 4"/>
          <p:cNvGraphicFramePr>
            <a:graphicFrameLocks noGrp="1"/>
          </p:cNvGraphicFramePr>
          <p:nvPr>
            <p:ph idx="1"/>
            <p:extLst>
              <p:ext uri="{D42A27DB-BD31-4B8C-83A1-F6EECF244321}">
                <p14:modId xmlns:p14="http://schemas.microsoft.com/office/powerpoint/2010/main" xmlns="" val="23264877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trelica udesno 3"/>
          <p:cNvSpPr/>
          <p:nvPr/>
        </p:nvSpPr>
        <p:spPr>
          <a:xfrm>
            <a:off x="2670239" y="770143"/>
            <a:ext cx="288032" cy="144016"/>
          </a:xfrm>
          <a:prstGeom prst="rightArrow">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xmlns="" val="1990300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solidFill>
                  <a:srgbClr val="00B050"/>
                </a:solidFill>
                <a:effectLst>
                  <a:outerShdw blurRad="38100" dist="38100" dir="2700000" algn="tl">
                    <a:srgbClr val="000000">
                      <a:alpha val="43137"/>
                    </a:srgbClr>
                  </a:outerShdw>
                </a:effectLst>
              </a:rPr>
              <a:t>2. DODATNI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lstStyle/>
          <a:p>
            <a:r>
              <a:rPr lang="hr-HR" dirty="0" smtClean="0"/>
              <a:t>Sposobnost, darovitost i znanje vrednuju se:</a:t>
            </a:r>
          </a:p>
          <a:p>
            <a:pPr lvl="1"/>
            <a:r>
              <a:rPr lang="hr-HR" dirty="0" smtClean="0"/>
              <a:t>na osnovi provjere (ispitivanja) posebnih znanja, vještina, sposobnosti i darovitosti</a:t>
            </a:r>
          </a:p>
          <a:p>
            <a:pPr lvl="1"/>
            <a:r>
              <a:rPr lang="hr-HR" dirty="0"/>
              <a:t>n</a:t>
            </a:r>
            <a:r>
              <a:rPr lang="hr-HR" dirty="0" smtClean="0"/>
              <a:t>a osnovi rezultata postignutih na natjecanjima u znanju</a:t>
            </a:r>
          </a:p>
          <a:p>
            <a:pPr lvl="1"/>
            <a:r>
              <a:rPr lang="hr-HR" dirty="0" smtClean="0"/>
              <a:t>na osnovi rezultata postignutih na natjecanjima školskih sportskih društava</a:t>
            </a:r>
            <a:endParaRPr lang="hr-HR" dirty="0"/>
          </a:p>
        </p:txBody>
      </p:sp>
    </p:spTree>
    <p:extLst>
      <p:ext uri="{BB962C8B-B14F-4D97-AF65-F5344CB8AC3E}">
        <p14:creationId xmlns:p14="http://schemas.microsoft.com/office/powerpoint/2010/main" xmlns="" val="3742348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2. DODATNI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fontScale="92500" lnSpcReduction="10000"/>
          </a:bodyPr>
          <a:lstStyle/>
          <a:p>
            <a:r>
              <a:rPr lang="hr-HR" b="1" dirty="0" smtClean="0">
                <a:solidFill>
                  <a:srgbClr val="FF0066"/>
                </a:solidFill>
              </a:rPr>
              <a:t>PROVJERA POSEBNIH ZNANJA KANDIDATA</a:t>
            </a:r>
          </a:p>
          <a:p>
            <a:r>
              <a:rPr lang="hr-HR" dirty="0" smtClean="0"/>
              <a:t>Srednje škole </a:t>
            </a:r>
            <a:r>
              <a:rPr lang="hr-HR" b="1" dirty="0" smtClean="0"/>
              <a:t>mogu provoditi provjere (od šk. god. 2016./2017.)</a:t>
            </a:r>
            <a:r>
              <a:rPr lang="hr-HR" dirty="0" smtClean="0"/>
              <a:t>posebnih znanja iz nastavnih predmeta posebno važnih za upis kandidata</a:t>
            </a:r>
          </a:p>
          <a:p>
            <a:r>
              <a:rPr lang="hr-HR" dirty="0" smtClean="0"/>
              <a:t>Na temelju provjere može se ostvariti najviše 5 bodova</a:t>
            </a:r>
          </a:p>
          <a:p>
            <a:r>
              <a:rPr lang="hr-HR" dirty="0" smtClean="0"/>
              <a:t>Provjera nije eliminacijska</a:t>
            </a:r>
          </a:p>
          <a:p>
            <a:r>
              <a:rPr lang="hr-HR" dirty="0" smtClean="0"/>
              <a:t>Ostali dodatni elementi odnose se na upis u plesne, likovne, glazbene i sportske </a:t>
            </a:r>
            <a:r>
              <a:rPr lang="hr-HR" dirty="0"/>
              <a:t>programe</a:t>
            </a:r>
          </a:p>
        </p:txBody>
      </p:sp>
    </p:spTree>
    <p:extLst>
      <p:ext uri="{BB962C8B-B14F-4D97-AF65-F5344CB8AC3E}">
        <p14:creationId xmlns:p14="http://schemas.microsoft.com/office/powerpoint/2010/main" xmlns="" val="573230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2. DODATNI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556792"/>
            <a:ext cx="8229600" cy="4824536"/>
          </a:xfrm>
        </p:spPr>
        <p:txBody>
          <a:bodyPr>
            <a:normAutofit fontScale="92500" lnSpcReduction="20000"/>
          </a:bodyPr>
          <a:lstStyle/>
          <a:p>
            <a:r>
              <a:rPr lang="hr-HR" dirty="0" smtClean="0">
                <a:solidFill>
                  <a:srgbClr val="FF0066"/>
                </a:solidFill>
              </a:rPr>
              <a:t>VREDNOVANJE REZULTATA IZ ZNANJA I U SPORTU</a:t>
            </a:r>
          </a:p>
          <a:p>
            <a:r>
              <a:rPr lang="hr-HR" dirty="0" smtClean="0"/>
              <a:t>ZNANJE:</a:t>
            </a:r>
          </a:p>
          <a:p>
            <a:pPr lvl="1"/>
            <a:r>
              <a:rPr lang="hr-HR" dirty="0" smtClean="0"/>
              <a:t>hrvatski jezik, matematika, engleski jezik (državna/međunarodna razina)</a:t>
            </a:r>
          </a:p>
          <a:p>
            <a:pPr lvl="1"/>
            <a:r>
              <a:rPr lang="hr-HR" dirty="0" smtClean="0"/>
              <a:t>dva nastavna predmeta iz </a:t>
            </a:r>
            <a:r>
              <a:rPr lang="hr-HR" i="1" dirty="0" smtClean="0"/>
              <a:t>Popisa posebno važnih za upis </a:t>
            </a:r>
          </a:p>
          <a:p>
            <a:pPr lvl="1"/>
            <a:r>
              <a:rPr lang="hr-HR" dirty="0"/>
              <a:t>j</a:t>
            </a:r>
            <a:r>
              <a:rPr lang="hr-HR" dirty="0" smtClean="0"/>
              <a:t>edno natjecanje koje samostalno određuje srednja škola iz </a:t>
            </a:r>
            <a:r>
              <a:rPr lang="hr-HR" i="1" dirty="0" smtClean="0"/>
              <a:t>Kataloga natjecanja i smotri učenika, </a:t>
            </a:r>
            <a:r>
              <a:rPr lang="hr-HR" dirty="0" smtClean="0"/>
              <a:t>AZOO</a:t>
            </a:r>
          </a:p>
          <a:p>
            <a:r>
              <a:rPr lang="hr-HR" dirty="0" smtClean="0"/>
              <a:t>SPORT:</a:t>
            </a:r>
          </a:p>
          <a:p>
            <a:pPr lvl="1"/>
            <a:r>
              <a:rPr lang="hr-HR" dirty="0" smtClean="0"/>
              <a:t>na natjecanjima školskih sportskih društava: na temelju službene evidencije o rezultatima održanih natjecanja HŠŠS</a:t>
            </a:r>
            <a:endParaRPr lang="hr-HR" dirty="0"/>
          </a:p>
        </p:txBody>
      </p:sp>
    </p:spTree>
    <p:extLst>
      <p:ext uri="{BB962C8B-B14F-4D97-AF65-F5344CB8AC3E}">
        <p14:creationId xmlns:p14="http://schemas.microsoft.com/office/powerpoint/2010/main" xmlns="" val="3039833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3. POSEBAN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lstStyle/>
          <a:p>
            <a:r>
              <a:rPr lang="hr-HR" dirty="0" smtClean="0"/>
              <a:t>Kandidati sa zdravstvenim teškoćama</a:t>
            </a:r>
          </a:p>
          <a:p>
            <a:r>
              <a:rPr lang="hr-HR" dirty="0" smtClean="0"/>
              <a:t>Kandidati koji žive u otežanim uvjetima obrazovanja uzrokovanim nepovoljnim ekonomskim, socijalnim te odgojnim čimbenicima</a:t>
            </a:r>
            <a:endParaRPr lang="hr-HR" dirty="0"/>
          </a:p>
        </p:txBody>
      </p:sp>
    </p:spTree>
    <p:extLst>
      <p:ext uri="{BB962C8B-B14F-4D97-AF65-F5344CB8AC3E}">
        <p14:creationId xmlns:p14="http://schemas.microsoft.com/office/powerpoint/2010/main" xmlns="" val="652801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3. POSEBAN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600200"/>
            <a:ext cx="8229600" cy="4853136"/>
          </a:xfrm>
        </p:spPr>
        <p:txBody>
          <a:bodyPr>
            <a:normAutofit lnSpcReduction="10000"/>
          </a:bodyPr>
          <a:lstStyle/>
          <a:p>
            <a:r>
              <a:rPr lang="hr-HR" b="1" dirty="0" smtClean="0">
                <a:solidFill>
                  <a:srgbClr val="FF0066"/>
                </a:solidFill>
              </a:rPr>
              <a:t>KANDIDATI SA ZDRAVSTVENIM TEŠKOĆAMA</a:t>
            </a:r>
          </a:p>
          <a:p>
            <a:pPr lvl="1">
              <a:buFont typeface="Courier New" panose="02070309020205020404" pitchFamily="49" charset="0"/>
              <a:buChar char="o"/>
            </a:pPr>
            <a:r>
              <a:rPr lang="hr-HR" dirty="0" smtClean="0"/>
              <a:t>završeno redovni nastavni plan i program</a:t>
            </a:r>
          </a:p>
          <a:p>
            <a:pPr lvl="1">
              <a:buFont typeface="Courier New" panose="02070309020205020404" pitchFamily="49" charset="0"/>
              <a:buChar char="o"/>
            </a:pPr>
            <a:r>
              <a:rPr lang="hr-HR" dirty="0" smtClean="0"/>
              <a:t>ima teže zdravstvene teškoće i/ili dugotrajno liječenje koje je utjecalo na postizanje rezultata ili značajno učeniku sužavaju mogući izbor programa obrazovanja</a:t>
            </a:r>
          </a:p>
          <a:p>
            <a:pPr lvl="1">
              <a:buFont typeface="Courier New" panose="02070309020205020404" pitchFamily="49" charset="0"/>
              <a:buChar char="o"/>
            </a:pPr>
            <a:r>
              <a:rPr lang="hr-HR" dirty="0" smtClean="0"/>
              <a:t>treba posjedovati stručno mišljenje Službe za profesionalno usmjeravanje pri HZZ-u </a:t>
            </a:r>
          </a:p>
          <a:p>
            <a:pPr lvl="1">
              <a:buFont typeface="Courier New" panose="02070309020205020404" pitchFamily="49" charset="0"/>
              <a:buChar char="o"/>
            </a:pPr>
            <a:r>
              <a:rPr lang="hr-HR" dirty="0" smtClean="0"/>
              <a:t>s utvrđenim brojem bodova kandidat se rangira na ukupnoj ljestvici poretka</a:t>
            </a:r>
          </a:p>
          <a:p>
            <a:pPr lvl="1">
              <a:buFont typeface="Courier New" panose="02070309020205020404" pitchFamily="49" charset="0"/>
              <a:buChar char="o"/>
            </a:pPr>
            <a:r>
              <a:rPr lang="hr-HR" dirty="0" smtClean="0">
                <a:solidFill>
                  <a:srgbClr val="FF0066"/>
                </a:solidFill>
              </a:rPr>
              <a:t>1 BOD</a:t>
            </a:r>
            <a:endParaRPr lang="hr-HR" dirty="0">
              <a:solidFill>
                <a:srgbClr val="FF0066"/>
              </a:solidFill>
            </a:endParaRPr>
          </a:p>
        </p:txBody>
      </p:sp>
    </p:spTree>
    <p:extLst>
      <p:ext uri="{BB962C8B-B14F-4D97-AF65-F5344CB8AC3E}">
        <p14:creationId xmlns:p14="http://schemas.microsoft.com/office/powerpoint/2010/main" xmlns="" val="110447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3. POSEBAN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a:bodyPr>
          <a:lstStyle/>
          <a:p>
            <a:r>
              <a:rPr lang="hr-HR" b="1" dirty="0" smtClean="0">
                <a:solidFill>
                  <a:srgbClr val="FF0066"/>
                </a:solidFill>
              </a:rPr>
              <a:t>KANDIDATI U OTEŽANIM UVJETIMA</a:t>
            </a:r>
          </a:p>
          <a:p>
            <a:pPr lvl="1">
              <a:buFont typeface="Arial" panose="020B0604020202020204" pitchFamily="34" charset="0"/>
              <a:buChar char="•"/>
            </a:pPr>
            <a:r>
              <a:rPr lang="hr-HR" dirty="0" smtClean="0"/>
              <a:t>živi uz jednog i/ili oba roditelja s dugotrajnom teškom bolesti</a:t>
            </a:r>
          </a:p>
          <a:p>
            <a:pPr lvl="1">
              <a:buFont typeface="Arial" panose="020B0604020202020204" pitchFamily="34" charset="0"/>
              <a:buChar char="•"/>
            </a:pPr>
            <a:r>
              <a:rPr lang="hr-HR" dirty="0" smtClean="0"/>
              <a:t>živi uz oba roditelja koji su dugotrajno nezaposleni</a:t>
            </a:r>
          </a:p>
          <a:p>
            <a:pPr lvl="1">
              <a:buFont typeface="Arial" panose="020B0604020202020204" pitchFamily="34" charset="0"/>
              <a:buChar char="•"/>
            </a:pPr>
            <a:r>
              <a:rPr lang="hr-HR" dirty="0" smtClean="0"/>
              <a:t>živi uz samohranog roditelja koji je korisnik socijalne skrbi</a:t>
            </a:r>
          </a:p>
          <a:p>
            <a:pPr lvl="1">
              <a:buFont typeface="Arial" panose="020B0604020202020204" pitchFamily="34" charset="0"/>
              <a:buChar char="•"/>
            </a:pPr>
            <a:r>
              <a:rPr lang="hr-HR" dirty="0" smtClean="0"/>
              <a:t>mu je jedan roditelj preminuo</a:t>
            </a:r>
          </a:p>
          <a:p>
            <a:pPr lvl="1">
              <a:buFont typeface="Arial" panose="020B0604020202020204" pitchFamily="34" charset="0"/>
              <a:buChar char="•"/>
            </a:pPr>
            <a:r>
              <a:rPr lang="hr-HR" dirty="0" smtClean="0"/>
              <a:t>je dijete bez roditelja ili odgovarajuće roditeljske skrbi </a:t>
            </a:r>
            <a:endParaRPr lang="hr-HR" dirty="0"/>
          </a:p>
        </p:txBody>
      </p:sp>
    </p:spTree>
    <p:extLst>
      <p:ext uri="{BB962C8B-B14F-4D97-AF65-F5344CB8AC3E}">
        <p14:creationId xmlns:p14="http://schemas.microsoft.com/office/powerpoint/2010/main" xmlns="" val="2457961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00B050"/>
                </a:solidFill>
                <a:effectLst>
                  <a:outerShdw blurRad="38100" dist="38100" dir="2700000" algn="tl">
                    <a:srgbClr val="000000">
                      <a:alpha val="43137"/>
                    </a:srgbClr>
                  </a:outerShdw>
                </a:effectLst>
              </a:rPr>
              <a:t>3. POSEBAN ELEMENT</a:t>
            </a:r>
          </a:p>
        </p:txBody>
      </p:sp>
      <p:sp>
        <p:nvSpPr>
          <p:cNvPr id="3" name="Rezervirano mjesto sadržaja 2"/>
          <p:cNvSpPr>
            <a:spLocks noGrp="1"/>
          </p:cNvSpPr>
          <p:nvPr>
            <p:ph idx="1"/>
          </p:nvPr>
        </p:nvSpPr>
        <p:spPr/>
        <p:txBody>
          <a:bodyPr>
            <a:normAutofit lnSpcReduction="10000"/>
          </a:bodyPr>
          <a:lstStyle/>
          <a:p>
            <a:r>
              <a:rPr lang="hr-HR" dirty="0" smtClean="0"/>
              <a:t>Za ostvarenje potrebno je priložiti:</a:t>
            </a:r>
          </a:p>
          <a:p>
            <a:pPr lvl="1">
              <a:buFont typeface="Arial" panose="020B0604020202020204" pitchFamily="34" charset="0"/>
              <a:buChar char="•"/>
            </a:pPr>
            <a:r>
              <a:rPr lang="hr-HR" dirty="0" smtClean="0"/>
              <a:t>liječničku potvrdu o dugotrajnoj težoj bolesti jednog i/ili oba roditelja</a:t>
            </a:r>
          </a:p>
          <a:p>
            <a:pPr lvl="1">
              <a:buFont typeface="Arial" panose="020B0604020202020204" pitchFamily="34" charset="0"/>
              <a:buChar char="•"/>
            </a:pPr>
            <a:r>
              <a:rPr lang="hr-HR" dirty="0" smtClean="0"/>
              <a:t>potvrdu nadležnog područnog ureda HZZ-a o dugotrajnoj nezaposlenosti oba roditelja</a:t>
            </a:r>
          </a:p>
          <a:p>
            <a:pPr lvl="1">
              <a:buFont typeface="Arial" panose="020B0604020202020204" pitchFamily="34" charset="0"/>
              <a:buChar char="•"/>
            </a:pPr>
            <a:r>
              <a:rPr lang="hr-HR" dirty="0" smtClean="0"/>
              <a:t>potvrdu o korištenju socijalne pomoći i rješenje o pravu samohranog roditelja</a:t>
            </a:r>
          </a:p>
          <a:p>
            <a:pPr lvl="1">
              <a:buFont typeface="Arial" panose="020B0604020202020204" pitchFamily="34" charset="0"/>
              <a:buChar char="•"/>
            </a:pPr>
            <a:r>
              <a:rPr lang="hr-HR" dirty="0" smtClean="0"/>
              <a:t>ispravu iz matice umrlih ili smrtni list</a:t>
            </a:r>
          </a:p>
          <a:p>
            <a:pPr lvl="1">
              <a:buFont typeface="Arial" panose="020B0604020202020204" pitchFamily="34" charset="0"/>
              <a:buChar char="•"/>
            </a:pPr>
            <a:r>
              <a:rPr lang="hr-HR" dirty="0" smtClean="0"/>
              <a:t>potvrdu centra za socijalnu skrb da je kandidat bez roditelja ili odgovarajuće socijalne skrbi</a:t>
            </a:r>
            <a:endParaRPr lang="hr-HR" dirty="0"/>
          </a:p>
        </p:txBody>
      </p:sp>
    </p:spTree>
    <p:extLst>
      <p:ext uri="{BB962C8B-B14F-4D97-AF65-F5344CB8AC3E}">
        <p14:creationId xmlns:p14="http://schemas.microsoft.com/office/powerpoint/2010/main" xmlns="" val="3306258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548680"/>
            <a:ext cx="8229600" cy="648072"/>
          </a:xfrm>
        </p:spPr>
        <p:txBody>
          <a:bodyPr>
            <a:noAutofit/>
          </a:bodyPr>
          <a:lstStyle/>
          <a:p>
            <a:r>
              <a:rPr lang="hr-HR" sz="4000" dirty="0" smtClean="0">
                <a:solidFill>
                  <a:srgbClr val="00B050"/>
                </a:solidFill>
                <a:effectLst>
                  <a:outerShdw blurRad="38100" dist="38100" dir="2700000" algn="tl">
                    <a:srgbClr val="000000">
                      <a:alpha val="43137"/>
                    </a:srgbClr>
                  </a:outerShdw>
                </a:effectLst>
              </a:rPr>
              <a:t>POPIS VAŽNIH DOKUMENATA I MREŽNIH IZVORA</a:t>
            </a:r>
            <a:endParaRPr lang="hr-HR" sz="4000"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67544" y="1772816"/>
            <a:ext cx="8229600" cy="4857403"/>
          </a:xfrm>
        </p:spPr>
        <p:txBody>
          <a:bodyPr>
            <a:normAutofit fontScale="77500" lnSpcReduction="20000"/>
          </a:bodyPr>
          <a:lstStyle/>
          <a:p>
            <a:r>
              <a:rPr lang="hr-HR" dirty="0" smtClean="0"/>
              <a:t>Pravilnik o elementima i kriterijima za izbor kandidata za upis u I. razred srednje škole</a:t>
            </a:r>
          </a:p>
          <a:p>
            <a:pPr lvl="1"/>
            <a:r>
              <a:rPr lang="hr-HR" i="1" dirty="0" smtClean="0">
                <a:solidFill>
                  <a:srgbClr val="FF0066"/>
                </a:solidFill>
              </a:rPr>
              <a:t>Popis predmeta posebno važnih za upis</a:t>
            </a:r>
          </a:p>
          <a:p>
            <a:r>
              <a:rPr lang="hr-HR" dirty="0" smtClean="0"/>
              <a:t>Odluka o upisu učenika u I. razred srednje škole u školskoj godini 2015./2016.</a:t>
            </a:r>
          </a:p>
          <a:p>
            <a:pPr lvl="1"/>
            <a:r>
              <a:rPr lang="hr-HR" i="1" dirty="0" smtClean="0">
                <a:solidFill>
                  <a:srgbClr val="FF0066"/>
                </a:solidFill>
              </a:rPr>
              <a:t>Struktura razrednih odjela i broj učenika I. razreda srednjih škola u školskoj godini 2015./2016.</a:t>
            </a:r>
          </a:p>
          <a:p>
            <a:r>
              <a:rPr lang="hr-HR" dirty="0" smtClean="0">
                <a:hlinkClick r:id="rId2"/>
              </a:rPr>
              <a:t>www.upis.hr</a:t>
            </a:r>
            <a:r>
              <a:rPr lang="hr-HR" dirty="0" smtClean="0"/>
              <a:t> - Nacionalni informacijski sustav prijava i upisa u srednje škole (</a:t>
            </a:r>
            <a:r>
              <a:rPr lang="hr-HR" dirty="0" err="1" smtClean="0"/>
              <a:t>NISpuSŠ</a:t>
            </a:r>
            <a:r>
              <a:rPr lang="hr-HR" dirty="0" smtClean="0"/>
              <a:t>)</a:t>
            </a:r>
          </a:p>
          <a:p>
            <a:r>
              <a:rPr lang="hr-HR" dirty="0" smtClean="0"/>
              <a:t>Mrežna stranica Ministarstva znanosti, obrazovanja i sporta:</a:t>
            </a:r>
          </a:p>
          <a:p>
            <a:pPr lvl="1"/>
            <a:r>
              <a:rPr lang="hr-HR" dirty="0" smtClean="0">
                <a:hlinkClick r:id="rId3"/>
              </a:rPr>
              <a:t>http</a:t>
            </a:r>
            <a:r>
              <a:rPr lang="hr-HR" dirty="0">
                <a:hlinkClick r:id="rId3"/>
              </a:rPr>
              <a:t>://public.mzos.hr/</a:t>
            </a:r>
            <a:r>
              <a:rPr lang="hr-HR" dirty="0" err="1">
                <a:hlinkClick r:id="rId3"/>
              </a:rPr>
              <a:t>Default.aspx</a:t>
            </a:r>
            <a:r>
              <a:rPr lang="hr-HR" dirty="0">
                <a:hlinkClick r:id="rId3"/>
              </a:rPr>
              <a:t>?</a:t>
            </a:r>
            <a:r>
              <a:rPr lang="hr-HR" dirty="0" err="1">
                <a:hlinkClick r:id="rId3"/>
              </a:rPr>
              <a:t>sec</a:t>
            </a:r>
            <a:r>
              <a:rPr lang="hr-HR" dirty="0">
                <a:hlinkClick r:id="rId3"/>
              </a:rPr>
              <a:t>=3339</a:t>
            </a:r>
            <a:endParaRPr lang="hr-HR" dirty="0"/>
          </a:p>
          <a:p>
            <a:r>
              <a:rPr lang="hr-HR" dirty="0" smtClean="0"/>
              <a:t>Mrežna stranica </a:t>
            </a:r>
            <a:r>
              <a:rPr lang="hr-HR" dirty="0" smtClean="0"/>
              <a:t>OŠ Budrovci, </a:t>
            </a:r>
            <a:r>
              <a:rPr lang="hr-HR" dirty="0" err="1" smtClean="0"/>
              <a:t>Budrovci</a:t>
            </a:r>
            <a:r>
              <a:rPr lang="hr-HR" dirty="0" smtClean="0"/>
              <a:t>:</a:t>
            </a:r>
          </a:p>
          <a:p>
            <a:r>
              <a:rPr lang="hr-HR" sz="2800" u="sng" dirty="0" smtClean="0">
                <a:solidFill>
                  <a:schemeClr val="tx2"/>
                </a:solidFill>
              </a:rPr>
              <a:t>http://os-budrovci.skole.hr/?news_</a:t>
            </a:r>
            <a:r>
              <a:rPr lang="hr-HR" sz="2800" u="sng" dirty="0" err="1" smtClean="0">
                <a:solidFill>
                  <a:schemeClr val="tx2"/>
                </a:solidFill>
              </a:rPr>
              <a:t>id</a:t>
            </a:r>
            <a:r>
              <a:rPr lang="hr-HR" sz="2800" u="sng" dirty="0" smtClean="0">
                <a:solidFill>
                  <a:schemeClr val="tx2"/>
                </a:solidFill>
              </a:rPr>
              <a:t>=470#</a:t>
            </a:r>
            <a:r>
              <a:rPr lang="hr-HR" sz="2800" u="sng" dirty="0" err="1" smtClean="0">
                <a:solidFill>
                  <a:schemeClr val="tx2"/>
                </a:solidFill>
              </a:rPr>
              <a:t>mod</a:t>
            </a:r>
            <a:r>
              <a:rPr lang="hr-HR" sz="2800" u="sng" dirty="0" smtClean="0">
                <a:solidFill>
                  <a:schemeClr val="tx2"/>
                </a:solidFill>
              </a:rPr>
              <a:t>_news</a:t>
            </a:r>
            <a:endParaRPr lang="hr-HR" sz="2800" u="sng" dirty="0" smtClean="0">
              <a:solidFill>
                <a:schemeClr val="tx2"/>
              </a:solidFill>
            </a:endParaRPr>
          </a:p>
          <a:p>
            <a:pPr marL="0" indent="0">
              <a:buNone/>
            </a:pPr>
            <a:endParaRPr lang="hr-HR" dirty="0" smtClean="0"/>
          </a:p>
          <a:p>
            <a:pPr>
              <a:buNone/>
            </a:pPr>
            <a:endParaRPr lang="hr-HR" dirty="0"/>
          </a:p>
        </p:txBody>
      </p:sp>
    </p:spTree>
    <p:extLst>
      <p:ext uri="{BB962C8B-B14F-4D97-AF65-F5344CB8AC3E}">
        <p14:creationId xmlns:p14="http://schemas.microsoft.com/office/powerpoint/2010/main" xmlns="" val="3384158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solidFill>
                  <a:srgbClr val="00B050"/>
                </a:solidFill>
                <a:effectLst>
                  <a:outerShdw blurRad="38100" dist="38100" dir="2700000" algn="tl">
                    <a:srgbClr val="000000">
                      <a:alpha val="43137"/>
                    </a:srgbClr>
                  </a:outerShdw>
                </a:effectLst>
              </a:rPr>
              <a:t>KANDIDATI S TEŠKOĆAMA U RAZVOJU</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lnSpcReduction="10000"/>
          </a:bodyPr>
          <a:lstStyle/>
          <a:p>
            <a:r>
              <a:rPr lang="hr-HR" dirty="0" smtClean="0"/>
              <a:t>Završena osnovna škola prema rješenju o primjerenom obliku školovanja</a:t>
            </a:r>
          </a:p>
          <a:p>
            <a:r>
              <a:rPr lang="hr-HR" dirty="0" smtClean="0"/>
              <a:t>Rangiraju se na zasebnim ljestvicama poretka, temeljem bodova, u programima za koje posjeduju stručno mišljenje službe za profesionalno usmjeravanje HZZ-a</a:t>
            </a:r>
          </a:p>
          <a:p>
            <a:r>
              <a:rPr lang="hr-HR" dirty="0" smtClean="0"/>
              <a:t>Pravo upisa u nekome programu ostvaruje onoliko kandidata koliko se u tome programu može upisati sukladno DPS</a:t>
            </a:r>
            <a:endParaRPr lang="hr-HR" dirty="0"/>
          </a:p>
        </p:txBody>
      </p:sp>
    </p:spTree>
    <p:extLst>
      <p:ext uri="{BB962C8B-B14F-4D97-AF65-F5344CB8AC3E}">
        <p14:creationId xmlns:p14="http://schemas.microsoft.com/office/powerpoint/2010/main" xmlns="" val="1413769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KANDIDATI S TEŠKOĆAMA U RAZVOJU</a:t>
            </a:r>
          </a:p>
        </p:txBody>
      </p:sp>
      <p:sp>
        <p:nvSpPr>
          <p:cNvPr id="3" name="Rezervirano mjesto sadržaja 2"/>
          <p:cNvSpPr>
            <a:spLocks noGrp="1"/>
          </p:cNvSpPr>
          <p:nvPr>
            <p:ph idx="1"/>
          </p:nvPr>
        </p:nvSpPr>
        <p:spPr>
          <a:xfrm>
            <a:off x="457200" y="2132856"/>
            <a:ext cx="8229600" cy="3993307"/>
          </a:xfrm>
        </p:spPr>
        <p:txBody>
          <a:bodyPr/>
          <a:lstStyle/>
          <a:p>
            <a:r>
              <a:rPr lang="hr-HR" dirty="0" smtClean="0"/>
              <a:t>Potrebna dokumentacija:</a:t>
            </a:r>
          </a:p>
          <a:p>
            <a:pPr lvl="1">
              <a:buFont typeface="Arial" panose="020B0604020202020204" pitchFamily="34" charset="0"/>
              <a:buChar char="•"/>
            </a:pPr>
            <a:r>
              <a:rPr lang="hr-HR" dirty="0" smtClean="0"/>
              <a:t>Rješenje Ureda o primjerenom obliku školovanja</a:t>
            </a:r>
          </a:p>
          <a:p>
            <a:pPr lvl="1">
              <a:buFont typeface="Arial" panose="020B0604020202020204" pitchFamily="34" charset="0"/>
              <a:buChar char="•"/>
            </a:pPr>
            <a:r>
              <a:rPr lang="hr-HR" dirty="0" smtClean="0"/>
              <a:t>Stručno mišljenje Službe za profesionalno usmjeravanje pri HZZ-u (za 5, a najmanje 3 programa)</a:t>
            </a:r>
            <a:endParaRPr lang="hr-HR" dirty="0"/>
          </a:p>
        </p:txBody>
      </p:sp>
    </p:spTree>
    <p:extLst>
      <p:ext uri="{BB962C8B-B14F-4D97-AF65-F5344CB8AC3E}">
        <p14:creationId xmlns:p14="http://schemas.microsoft.com/office/powerpoint/2010/main" xmlns="" val="1207373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76672"/>
            <a:ext cx="8229600" cy="1143000"/>
          </a:xfrm>
        </p:spPr>
        <p:txBody>
          <a:bodyPr/>
          <a:lstStyle/>
          <a:p>
            <a:r>
              <a:rPr lang="hr-HR" dirty="0" smtClean="0">
                <a:solidFill>
                  <a:srgbClr val="00B050"/>
                </a:solidFill>
                <a:effectLst>
                  <a:outerShdw blurRad="38100" dist="38100" dir="2700000" algn="tl">
                    <a:srgbClr val="000000">
                      <a:alpha val="43137"/>
                    </a:srgbClr>
                  </a:outerShdw>
                </a:effectLst>
              </a:rPr>
              <a:t>ZDRAVSTVENA SPOSOBNOST </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381516" y="1916832"/>
            <a:ext cx="8229600" cy="4065315"/>
          </a:xfrm>
        </p:spPr>
        <p:txBody>
          <a:bodyPr/>
          <a:lstStyle/>
          <a:p>
            <a:r>
              <a:rPr lang="hr-HR" dirty="0" smtClean="0"/>
              <a:t>Za one programe za koje je posebnim mjerilima određeno utvrđivanje zdravstvene sposobnosti</a:t>
            </a:r>
          </a:p>
          <a:p>
            <a:r>
              <a:rPr lang="hr-HR" dirty="0" smtClean="0"/>
              <a:t>Pri upis u takav program obavezno dostaviti:</a:t>
            </a:r>
          </a:p>
          <a:p>
            <a:pPr lvl="1"/>
            <a:r>
              <a:rPr lang="hr-HR" dirty="0" smtClean="0"/>
              <a:t>potvrdu nadležnog školskog liječnika o zdravstvenoj sposobnosti ili</a:t>
            </a:r>
          </a:p>
          <a:p>
            <a:pPr lvl="1"/>
            <a:r>
              <a:rPr lang="hr-HR" dirty="0" smtClean="0"/>
              <a:t>liječničku svjedodžbu medicine rada</a:t>
            </a:r>
            <a:endParaRPr lang="hr-H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92280" y="4509120"/>
            <a:ext cx="1518658" cy="210275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387271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POSEBNA MJERILA I POSTUPCI</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600200"/>
            <a:ext cx="8229600" cy="4925144"/>
          </a:xfrm>
        </p:spPr>
        <p:txBody>
          <a:bodyPr>
            <a:normAutofit lnSpcReduction="10000"/>
          </a:bodyPr>
          <a:lstStyle/>
          <a:p>
            <a:r>
              <a:rPr lang="hr-HR" b="1" dirty="0" smtClean="0">
                <a:solidFill>
                  <a:srgbClr val="FF0066"/>
                </a:solidFill>
              </a:rPr>
              <a:t>PROGRAMI OBRAZOVANJA VEZANI ZA OBRTE</a:t>
            </a:r>
          </a:p>
          <a:p>
            <a:pPr lvl="1"/>
            <a:r>
              <a:rPr lang="hr-HR" dirty="0" smtClean="0"/>
              <a:t>na temelju zajedničkog, posebnog i dodatnog elementa vrednovanja i zdravstvene sposobnosti </a:t>
            </a:r>
          </a:p>
          <a:p>
            <a:pPr lvl="1"/>
            <a:r>
              <a:rPr lang="hr-HR" dirty="0" smtClean="0"/>
              <a:t>nakon konačne ljestvice poretka  pri upisu potrebno donijeti :</a:t>
            </a:r>
          </a:p>
          <a:p>
            <a:pPr lvl="2"/>
            <a:r>
              <a:rPr lang="hr-HR" dirty="0" smtClean="0"/>
              <a:t>liječničku svjedodžbu </a:t>
            </a:r>
            <a:r>
              <a:rPr lang="hr-HR" dirty="0"/>
              <a:t>medicine </a:t>
            </a:r>
            <a:r>
              <a:rPr lang="hr-HR" dirty="0" smtClean="0"/>
              <a:t>rada</a:t>
            </a:r>
          </a:p>
          <a:p>
            <a:pPr lvl="2"/>
            <a:r>
              <a:rPr lang="hr-HR" dirty="0" smtClean="0"/>
              <a:t>ugovor o naukovanju (</a:t>
            </a:r>
            <a:r>
              <a:rPr lang="hr-HR" dirty="0" smtClean="0">
                <a:hlinkClick r:id="rId2"/>
              </a:rPr>
              <a:t>www.minpo.hr</a:t>
            </a:r>
            <a:r>
              <a:rPr lang="hr-HR" dirty="0" smtClean="0"/>
              <a:t>) </a:t>
            </a:r>
          </a:p>
          <a:p>
            <a:pPr lvl="1"/>
            <a:r>
              <a:rPr lang="hr-HR" b="1" dirty="0" smtClean="0">
                <a:solidFill>
                  <a:srgbClr val="FF0066"/>
                </a:solidFill>
              </a:rPr>
              <a:t>UGOVOR O NAUKOVANJU</a:t>
            </a:r>
          </a:p>
          <a:p>
            <a:pPr lvl="2"/>
            <a:r>
              <a:rPr lang="hr-HR" dirty="0" smtClean="0"/>
              <a:t>sklapaju licencirani obrtnik  i kandidat (roditelj/skrbnik)</a:t>
            </a:r>
          </a:p>
          <a:p>
            <a:pPr lvl="2"/>
            <a:r>
              <a:rPr lang="hr-HR" dirty="0" smtClean="0"/>
              <a:t>potrebna: ovjerena preslika svjedodžbe osmog razreda i liječnička svjedodžba medicine rada </a:t>
            </a:r>
            <a:endParaRPr lang="hr-HR"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216" y="4424645"/>
            <a:ext cx="432048" cy="4320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47814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BODOVNI PRAG</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lnSpcReduction="10000"/>
          </a:bodyPr>
          <a:lstStyle/>
          <a:p>
            <a:r>
              <a:rPr lang="hr-HR" dirty="0" smtClean="0"/>
              <a:t>Za programe u trajanju od najmanje četiri godine</a:t>
            </a:r>
          </a:p>
          <a:p>
            <a:r>
              <a:rPr lang="hr-HR" dirty="0" smtClean="0"/>
              <a:t>Ovisi o srednjoj školi</a:t>
            </a:r>
          </a:p>
          <a:p>
            <a:r>
              <a:rPr lang="hr-HR" dirty="0" smtClean="0"/>
              <a:t>Utvrđeni minimalni bodovni prag primjenjuje se tijekom cijelog upisnog postupka</a:t>
            </a:r>
          </a:p>
          <a:p>
            <a:r>
              <a:rPr lang="hr-HR" b="1" dirty="0" smtClean="0">
                <a:solidFill>
                  <a:srgbClr val="FF0066"/>
                </a:solidFill>
              </a:rPr>
              <a:t>Ne utvrđuje se za: </a:t>
            </a:r>
            <a:r>
              <a:rPr lang="hr-HR" dirty="0" smtClean="0"/>
              <a:t>programe obrazovanja za stjecanje strukovnih kvalifikacija u trajanju od tri godine, programe vezane za obrte te programe koji traju manje od tri godine.</a:t>
            </a:r>
            <a:endParaRPr lang="hr-HR" dirty="0"/>
          </a:p>
        </p:txBody>
      </p:sp>
    </p:spTree>
    <p:extLst>
      <p:ext uri="{BB962C8B-B14F-4D97-AF65-F5344CB8AC3E}">
        <p14:creationId xmlns:p14="http://schemas.microsoft.com/office/powerpoint/2010/main" xmlns="" val="32388536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ctrTitle"/>
          </p:nvPr>
        </p:nvSpPr>
        <p:spPr/>
        <p:txBody>
          <a:bodyPr>
            <a:noAutofit/>
          </a:bodyPr>
          <a:lstStyle/>
          <a:p>
            <a:r>
              <a:rPr lang="hr-HR" sz="2800" b="1" dirty="0" smtClean="0">
                <a:solidFill>
                  <a:srgbClr val="FF0066"/>
                </a:solidFill>
                <a:effectLst>
                  <a:outerShdw blurRad="38100" dist="38100" dir="2700000" algn="tl">
                    <a:srgbClr val="000000">
                      <a:alpha val="43137"/>
                    </a:srgbClr>
                  </a:outerShdw>
                </a:effectLst>
                <a:hlinkClick r:id="rId2"/>
              </a:rPr>
              <a:t>ODLUKA O UPISU UČENIKA U I. RAZRED SREDNJE ŠKOLE U ŠK. GOD. 2015./2016.</a:t>
            </a:r>
            <a:endParaRPr lang="hr-HR" sz="2800" b="1" dirty="0">
              <a:solidFill>
                <a:srgbClr val="FF0066"/>
              </a:solidFill>
              <a:effectLst>
                <a:outerShdw blurRad="38100" dist="38100" dir="2700000" algn="tl">
                  <a:srgbClr val="000000">
                    <a:alpha val="43137"/>
                  </a:srgbClr>
                </a:outerShdw>
              </a:effectLst>
            </a:endParaRPr>
          </a:p>
        </p:txBody>
      </p:sp>
      <p:sp>
        <p:nvSpPr>
          <p:cNvPr id="5" name="Podnaslov 4"/>
          <p:cNvSpPr>
            <a:spLocks noGrp="1"/>
          </p:cNvSpPr>
          <p:nvPr>
            <p:ph type="subTitle" idx="1"/>
          </p:nvPr>
        </p:nvSpPr>
        <p:spPr>
          <a:xfrm>
            <a:off x="1403648" y="3789040"/>
            <a:ext cx="6400800" cy="1152128"/>
          </a:xfrm>
        </p:spPr>
        <p:txBody>
          <a:bodyPr>
            <a:normAutofit/>
          </a:bodyPr>
          <a:lstStyle/>
          <a:p>
            <a:r>
              <a:rPr lang="hr-HR" dirty="0" smtClean="0"/>
              <a:t>UTVRĐUJE ROKOVE ZA PRIJAVU I UPIS TE OSTALE UVJETE I POSTUPKE</a:t>
            </a:r>
            <a:endParaRPr lang="hr-HR"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38947" y="2990025"/>
            <a:ext cx="576064" cy="5760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960324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22889"/>
          </a:xfrm>
        </p:spPr>
        <p:txBody>
          <a:bodyPr>
            <a:normAutofit fontScale="90000"/>
          </a:bodyPr>
          <a:lstStyle/>
          <a:p>
            <a:r>
              <a:rPr lang="hr-HR" dirty="0" smtClean="0">
                <a:solidFill>
                  <a:srgbClr val="00B050"/>
                </a:solidFill>
                <a:effectLst>
                  <a:outerShdw blurRad="38100" dist="38100" dir="2700000" algn="tl">
                    <a:srgbClr val="000000">
                      <a:alpha val="43137"/>
                    </a:srgbClr>
                  </a:outerShdw>
                </a:effectLst>
              </a:rPr>
              <a:t>UPISNI ROKOVI – LJETNI</a:t>
            </a:r>
            <a:endParaRPr lang="hr-HR" dirty="0">
              <a:solidFill>
                <a:srgbClr val="00B050"/>
              </a:solidFill>
              <a:effectLst>
                <a:outerShdw blurRad="38100" dist="38100" dir="2700000" algn="tl">
                  <a:srgbClr val="000000">
                    <a:alpha val="43137"/>
                  </a:srgbClr>
                </a:outerShdw>
              </a:effectLst>
            </a:endParaRP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2451817935"/>
              </p:ext>
            </p:extLst>
          </p:nvPr>
        </p:nvGraphicFramePr>
        <p:xfrm>
          <a:off x="467544" y="1052736"/>
          <a:ext cx="8229600" cy="5598160"/>
        </p:xfrm>
        <a:graphic>
          <a:graphicData uri="http://schemas.openxmlformats.org/drawingml/2006/table">
            <a:tbl>
              <a:tblPr firstRow="1" bandRow="1">
                <a:tableStyleId>{F5AB1C69-6EDB-4FF4-983F-18BD219EF322}</a:tableStyleId>
              </a:tblPr>
              <a:tblGrid>
                <a:gridCol w="6347048"/>
                <a:gridCol w="1882552"/>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205224">
                <a:tc>
                  <a:txBody>
                    <a:bodyPr/>
                    <a:lstStyle/>
                    <a:p>
                      <a:r>
                        <a:rPr lang="hr-HR" dirty="0" smtClean="0"/>
                        <a:t>Početak prijava kandidata u sustav</a:t>
                      </a:r>
                      <a:endParaRPr lang="hr-HR" dirty="0"/>
                    </a:p>
                  </a:txBody>
                  <a:tcPr/>
                </a:tc>
                <a:tc>
                  <a:txBody>
                    <a:bodyPr/>
                    <a:lstStyle/>
                    <a:p>
                      <a:pPr algn="ctr"/>
                      <a:r>
                        <a:rPr lang="hr-HR" b="1" dirty="0" smtClean="0"/>
                        <a:t>25.5.2015.</a:t>
                      </a:r>
                      <a:endParaRPr lang="hr-HR" b="1" dirty="0"/>
                    </a:p>
                  </a:txBody>
                  <a:tcPr/>
                </a:tc>
              </a:tr>
              <a:tr h="370840">
                <a:tc>
                  <a:txBody>
                    <a:bodyPr/>
                    <a:lstStyle/>
                    <a:p>
                      <a:r>
                        <a:rPr lang="hr-HR" b="1" dirty="0" smtClean="0"/>
                        <a:t>Početak prijava obrazovnih programa</a:t>
                      </a:r>
                      <a:endParaRPr lang="hr-HR" b="1" dirty="0"/>
                    </a:p>
                  </a:txBody>
                  <a:tcPr/>
                </a:tc>
                <a:tc>
                  <a:txBody>
                    <a:bodyPr/>
                    <a:lstStyle/>
                    <a:p>
                      <a:pPr algn="ctr"/>
                      <a:r>
                        <a:rPr lang="hr-HR" b="1" dirty="0" smtClean="0"/>
                        <a:t>26.6.2015.</a:t>
                      </a:r>
                      <a:endParaRPr lang="hr-HR" b="1" dirty="0"/>
                    </a:p>
                  </a:txBody>
                  <a:tcPr/>
                </a:tc>
              </a:tr>
              <a:tr h="370840">
                <a:tc>
                  <a:txBody>
                    <a:bodyPr/>
                    <a:lstStyle/>
                    <a:p>
                      <a:r>
                        <a:rPr lang="hr-HR" dirty="0" smtClean="0"/>
                        <a:t>Završetak prijave obrazovnih</a:t>
                      </a:r>
                      <a:r>
                        <a:rPr lang="hr-HR" baseline="0" dirty="0" smtClean="0"/>
                        <a:t> programa koji zahtijevaju dodatne provjere</a:t>
                      </a:r>
                      <a:endParaRPr lang="hr-HR" dirty="0"/>
                    </a:p>
                  </a:txBody>
                  <a:tcPr/>
                </a:tc>
                <a:tc>
                  <a:txBody>
                    <a:bodyPr/>
                    <a:lstStyle/>
                    <a:p>
                      <a:pPr algn="ctr"/>
                      <a:r>
                        <a:rPr lang="hr-HR" b="1" dirty="0" smtClean="0"/>
                        <a:t>30.6.2015.</a:t>
                      </a:r>
                      <a:endParaRPr lang="hr-HR" b="1" dirty="0"/>
                    </a:p>
                  </a:txBody>
                  <a:tcPr/>
                </a:tc>
              </a:tr>
              <a:tr h="370840">
                <a:tc>
                  <a:txBody>
                    <a:bodyPr/>
                    <a:lstStyle/>
                    <a:p>
                      <a:r>
                        <a:rPr lang="hr-HR" dirty="0" smtClean="0"/>
                        <a:t>Provođenje dodatnih ispita i provjera te unos rezultata</a:t>
                      </a:r>
                      <a:endParaRPr lang="hr-HR" dirty="0"/>
                    </a:p>
                  </a:txBody>
                  <a:tcPr/>
                </a:tc>
                <a:tc>
                  <a:txBody>
                    <a:bodyPr/>
                    <a:lstStyle/>
                    <a:p>
                      <a:pPr algn="ctr"/>
                      <a:r>
                        <a:rPr lang="hr-HR" b="1" dirty="0" smtClean="0"/>
                        <a:t>1.-6.7.2015.</a:t>
                      </a:r>
                      <a:endParaRPr lang="hr-HR" b="1" dirty="0"/>
                    </a:p>
                  </a:txBody>
                  <a:tcPr/>
                </a:tc>
              </a:tr>
              <a:tr h="370840">
                <a:tc>
                  <a:txBody>
                    <a:bodyPr/>
                    <a:lstStyle/>
                    <a:p>
                      <a:r>
                        <a:rPr lang="hr-HR" dirty="0" smtClean="0"/>
                        <a:t>Rok za dostavu dokumentacije redovitih učenika (stručno mišljenje HZZ-a i ostali dokumenti kojima se ostvaruju</a:t>
                      </a:r>
                      <a:r>
                        <a:rPr lang="hr-HR" baseline="0" dirty="0" smtClean="0"/>
                        <a:t> dodatna prava za upis</a:t>
                      </a:r>
                      <a:r>
                        <a:rPr lang="hr-HR" dirty="0" smtClean="0"/>
                        <a:t>)</a:t>
                      </a:r>
                      <a:endParaRPr lang="hr-HR" dirty="0"/>
                    </a:p>
                  </a:txBody>
                  <a:tcPr/>
                </a:tc>
                <a:tc>
                  <a:txBody>
                    <a:bodyPr/>
                    <a:lstStyle/>
                    <a:p>
                      <a:pPr algn="ctr"/>
                      <a:r>
                        <a:rPr lang="hr-HR" b="1" dirty="0" smtClean="0"/>
                        <a:t>26.6.2015.</a:t>
                      </a:r>
                      <a:endParaRPr lang="hr-HR" b="1" dirty="0"/>
                    </a:p>
                  </a:txBody>
                  <a:tcPr/>
                </a:tc>
              </a:tr>
              <a:tr h="370840">
                <a:tc>
                  <a:txBody>
                    <a:bodyPr/>
                    <a:lstStyle/>
                    <a:p>
                      <a:r>
                        <a:rPr lang="hr-HR" dirty="0" smtClean="0">
                          <a:solidFill>
                            <a:schemeClr val="bg1">
                              <a:lumMod val="75000"/>
                            </a:schemeClr>
                          </a:solidFill>
                        </a:rPr>
                        <a:t>Dostava osobnih dokumenata</a:t>
                      </a:r>
                      <a:r>
                        <a:rPr lang="hr-HR" baseline="0" dirty="0" smtClean="0">
                          <a:solidFill>
                            <a:schemeClr val="bg1">
                              <a:lumMod val="75000"/>
                            </a:schemeClr>
                          </a:solidFill>
                        </a:rPr>
                        <a:t> i svjedodžbi za kandidate izvan redovitog sustava obrazovanja RH</a:t>
                      </a:r>
                      <a:endParaRPr lang="hr-HR" dirty="0">
                        <a:solidFill>
                          <a:schemeClr val="bg1">
                            <a:lumMod val="75000"/>
                          </a:schemeClr>
                        </a:solidFill>
                      </a:endParaRPr>
                    </a:p>
                  </a:txBody>
                  <a:tcPr/>
                </a:tc>
                <a:tc>
                  <a:txBody>
                    <a:bodyPr/>
                    <a:lstStyle/>
                    <a:p>
                      <a:pPr algn="ctr"/>
                      <a:r>
                        <a:rPr lang="hr-HR" b="1" dirty="0" smtClean="0"/>
                        <a:t>25.5.2015.</a:t>
                      </a:r>
                      <a:r>
                        <a:rPr lang="hr-HR" b="1" baseline="0" dirty="0" smtClean="0"/>
                        <a:t> –</a:t>
                      </a:r>
                    </a:p>
                    <a:p>
                      <a:pPr algn="ctr"/>
                      <a:r>
                        <a:rPr lang="hr-HR" b="1" baseline="0" dirty="0" smtClean="0"/>
                        <a:t>29.6.2015.</a:t>
                      </a:r>
                      <a:endParaRPr lang="hr-HR" b="1" dirty="0"/>
                    </a:p>
                  </a:txBody>
                  <a:tcPr/>
                </a:tc>
              </a:tr>
              <a:tr h="370840">
                <a:tc>
                  <a:txBody>
                    <a:bodyPr/>
                    <a:lstStyle/>
                    <a:p>
                      <a:r>
                        <a:rPr lang="hr-HR" dirty="0" smtClean="0"/>
                        <a:t>Završetak</a:t>
                      </a:r>
                      <a:r>
                        <a:rPr lang="hr-HR" baseline="0" dirty="0" smtClean="0"/>
                        <a:t> prigovora na unesene osobne podatke, ocjene, natjecanja, rezultate dodatnih provjera i podatke na temelju kojih se ostvaruju dodatna prava za upis</a:t>
                      </a:r>
                      <a:endParaRPr lang="hr-HR" dirty="0"/>
                    </a:p>
                  </a:txBody>
                  <a:tcPr/>
                </a:tc>
                <a:tc>
                  <a:txBody>
                    <a:bodyPr/>
                    <a:lstStyle/>
                    <a:p>
                      <a:pPr algn="ctr"/>
                      <a:r>
                        <a:rPr lang="hr-HR" b="1" dirty="0" smtClean="0"/>
                        <a:t>7.7.2015.</a:t>
                      </a:r>
                      <a:endParaRPr lang="hr-HR" b="1" dirty="0"/>
                    </a:p>
                  </a:txBody>
                  <a:tcPr/>
                </a:tc>
              </a:tr>
              <a:tr h="370840">
                <a:tc>
                  <a:txBody>
                    <a:bodyPr/>
                    <a:lstStyle/>
                    <a:p>
                      <a:r>
                        <a:rPr lang="hr-HR" dirty="0" smtClean="0"/>
                        <a:t>Brisanje s lista kandidata koji nisu zadovoljili preduvjete</a:t>
                      </a:r>
                      <a:endParaRPr lang="hr-HR" dirty="0"/>
                    </a:p>
                  </a:txBody>
                  <a:tcPr/>
                </a:tc>
                <a:tc>
                  <a:txBody>
                    <a:bodyPr/>
                    <a:lstStyle/>
                    <a:p>
                      <a:pPr algn="ctr"/>
                      <a:r>
                        <a:rPr lang="hr-HR" b="1" dirty="0" smtClean="0"/>
                        <a:t>8.7.2015.</a:t>
                      </a:r>
                      <a:endParaRPr lang="hr-HR" b="1" dirty="0"/>
                    </a:p>
                  </a:txBody>
                  <a:tcPr/>
                </a:tc>
              </a:tr>
              <a:tr h="370840">
                <a:tc>
                  <a:txBody>
                    <a:bodyPr/>
                    <a:lstStyle/>
                    <a:p>
                      <a:r>
                        <a:rPr lang="hr-HR" b="1" dirty="0" smtClean="0"/>
                        <a:t>Zaključivanje odabira</a:t>
                      </a:r>
                      <a:r>
                        <a:rPr lang="hr-HR" b="1" baseline="0" dirty="0" smtClean="0"/>
                        <a:t> obrazovnih programa</a:t>
                      </a:r>
                    </a:p>
                    <a:p>
                      <a:r>
                        <a:rPr lang="hr-HR" baseline="0" dirty="0" smtClean="0"/>
                        <a:t>Početak ispisa prijavnica</a:t>
                      </a:r>
                      <a:endParaRPr lang="hr-HR" dirty="0"/>
                    </a:p>
                  </a:txBody>
                  <a:tcPr/>
                </a:tc>
                <a:tc>
                  <a:txBody>
                    <a:bodyPr/>
                    <a:lstStyle/>
                    <a:p>
                      <a:pPr algn="ctr"/>
                      <a:r>
                        <a:rPr lang="hr-HR" b="1" dirty="0" smtClean="0"/>
                        <a:t>8.7.2015.</a:t>
                      </a:r>
                      <a:endParaRPr lang="hr-HR" b="1" dirty="0"/>
                    </a:p>
                  </a:txBody>
                  <a:tcPr/>
                </a:tc>
              </a:tr>
            </a:tbl>
          </a:graphicData>
        </a:graphic>
      </p:graphicFrame>
    </p:spTree>
    <p:extLst>
      <p:ext uri="{BB962C8B-B14F-4D97-AF65-F5344CB8AC3E}">
        <p14:creationId xmlns:p14="http://schemas.microsoft.com/office/powerpoint/2010/main" xmlns="" val="637779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UPISNI ROKOVI – </a:t>
            </a:r>
            <a:r>
              <a:rPr lang="hr-HR" dirty="0" smtClean="0">
                <a:solidFill>
                  <a:srgbClr val="00B050"/>
                </a:solidFill>
                <a:effectLst>
                  <a:outerShdw blurRad="38100" dist="38100" dir="2700000" algn="tl">
                    <a:srgbClr val="000000">
                      <a:alpha val="43137"/>
                    </a:srgbClr>
                  </a:outerShdw>
                </a:effectLst>
              </a:rPr>
              <a:t>LJETNI</a:t>
            </a:r>
            <a:br>
              <a:rPr lang="hr-HR" dirty="0" smtClean="0">
                <a:solidFill>
                  <a:srgbClr val="00B050"/>
                </a:solidFill>
                <a:effectLst>
                  <a:outerShdw blurRad="38100" dist="38100" dir="2700000" algn="tl">
                    <a:srgbClr val="000000">
                      <a:alpha val="43137"/>
                    </a:srgbClr>
                  </a:outerShdw>
                </a:effectLst>
              </a:rPr>
            </a:br>
            <a:r>
              <a:rPr lang="hr-HR" dirty="0" smtClean="0">
                <a:solidFill>
                  <a:srgbClr val="00B050"/>
                </a:solidFill>
                <a:effectLst>
                  <a:outerShdw blurRad="38100" dist="38100" dir="2700000" algn="tl">
                    <a:srgbClr val="000000">
                      <a:alpha val="43137"/>
                    </a:srgbClr>
                  </a:outerShdw>
                </a:effectLst>
              </a:rPr>
              <a:t>nastavak</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216211548"/>
              </p:ext>
            </p:extLst>
          </p:nvPr>
        </p:nvGraphicFramePr>
        <p:xfrm>
          <a:off x="457200" y="1600200"/>
          <a:ext cx="8229600" cy="4312920"/>
        </p:xfrm>
        <a:graphic>
          <a:graphicData uri="http://schemas.openxmlformats.org/drawingml/2006/table">
            <a:tbl>
              <a:tblPr firstRow="1" bandRow="1">
                <a:tableStyleId>{F5AB1C69-6EDB-4FF4-983F-18BD219EF322}</a:tableStyleId>
              </a:tblPr>
              <a:tblGrid>
                <a:gridCol w="6563072"/>
                <a:gridCol w="1666528"/>
              </a:tblGrid>
              <a:tr h="370840">
                <a:tc>
                  <a:txBody>
                    <a:bodyPr/>
                    <a:lstStyle/>
                    <a:p>
                      <a:pPr algn="ctr"/>
                      <a:r>
                        <a:rPr lang="hr-HR" dirty="0" smtClean="0"/>
                        <a:t>OPIS</a:t>
                      </a:r>
                      <a:r>
                        <a:rPr lang="hr-HR" baseline="0" dirty="0" smtClean="0"/>
                        <a:t> POSTUPAKA</a:t>
                      </a:r>
                      <a:endParaRPr lang="hr-HR" dirty="0"/>
                    </a:p>
                  </a:txBody>
                  <a:tcPr/>
                </a:tc>
                <a:tc>
                  <a:txBody>
                    <a:bodyPr/>
                    <a:lstStyle/>
                    <a:p>
                      <a:pPr algn="ctr"/>
                      <a:r>
                        <a:rPr lang="hr-HR" dirty="0" smtClean="0"/>
                        <a:t>DATUM</a:t>
                      </a:r>
                      <a:endParaRPr lang="hr-HR" dirty="0"/>
                    </a:p>
                  </a:txBody>
                  <a:tcPr/>
                </a:tc>
              </a:tr>
              <a:tr h="370840">
                <a:tc>
                  <a:txBody>
                    <a:bodyPr/>
                    <a:lstStyle/>
                    <a:p>
                      <a:r>
                        <a:rPr lang="hr-HR" dirty="0" smtClean="0"/>
                        <a:t>Krajnji rok za zaprimanje</a:t>
                      </a:r>
                      <a:r>
                        <a:rPr lang="hr-HR" baseline="0" dirty="0" smtClean="0"/>
                        <a:t> potpisanih prijavnica (učenici donose razrednicima, a ostali kandidati šalju prijavnice Središnjem prijavnom uredu)</a:t>
                      </a:r>
                    </a:p>
                    <a:p>
                      <a:r>
                        <a:rPr lang="hr-HR" baseline="0" dirty="0" smtClean="0"/>
                        <a:t>Brisanje s lista kandidata koji nisu zadovoljili preduvjete ili dostavili prijavnice</a:t>
                      </a:r>
                      <a:endParaRPr lang="hr-HR" dirty="0"/>
                    </a:p>
                  </a:txBody>
                  <a:tcPr/>
                </a:tc>
                <a:tc>
                  <a:txBody>
                    <a:bodyPr/>
                    <a:lstStyle/>
                    <a:p>
                      <a:pPr algn="ctr"/>
                      <a:r>
                        <a:rPr lang="hr-HR" b="1" dirty="0" smtClean="0"/>
                        <a:t>10.7.2015.</a:t>
                      </a:r>
                      <a:endParaRPr lang="hr-HR" b="1" dirty="0"/>
                    </a:p>
                  </a:txBody>
                  <a:tcPr/>
                </a:tc>
              </a:tr>
              <a:tr h="370840">
                <a:tc>
                  <a:txBody>
                    <a:bodyPr/>
                    <a:lstStyle/>
                    <a:p>
                      <a:r>
                        <a:rPr lang="hr-HR" b="1" dirty="0" smtClean="0"/>
                        <a:t>Objava konačnih ljestvica poretka</a:t>
                      </a:r>
                      <a:endParaRPr lang="hr-HR" b="1" dirty="0"/>
                    </a:p>
                  </a:txBody>
                  <a:tcPr/>
                </a:tc>
                <a:tc>
                  <a:txBody>
                    <a:bodyPr/>
                    <a:lstStyle/>
                    <a:p>
                      <a:pPr algn="ctr"/>
                      <a:r>
                        <a:rPr lang="hr-HR" b="1" dirty="0" smtClean="0"/>
                        <a:t>11.7.2015.</a:t>
                      </a:r>
                      <a:endParaRPr lang="hr-HR" b="1" dirty="0"/>
                    </a:p>
                  </a:txBody>
                  <a:tcPr/>
                </a:tc>
              </a:tr>
              <a:tr h="370840">
                <a:tc>
                  <a:txBody>
                    <a:bodyPr/>
                    <a:lstStyle/>
                    <a:p>
                      <a:r>
                        <a:rPr lang="hr-HR" dirty="0" smtClean="0"/>
                        <a:t>Dostava dokumenata koji su uvjet za upis</a:t>
                      </a:r>
                      <a:r>
                        <a:rPr lang="hr-HR" baseline="0" dirty="0" smtClean="0"/>
                        <a:t> u određeni program obrazovanja (potvrda školske medicine, liječnička svjedodžba medicine rada, ugovor o naukovanju učenika i ostali dokumenti kojima su ostvarena dodatna prava za upis) srednje škole</a:t>
                      </a:r>
                    </a:p>
                    <a:p>
                      <a:r>
                        <a:rPr lang="hr-HR" b="1" baseline="0" dirty="0" smtClean="0"/>
                        <a:t>Dostava potpisanog obrasca o upisu u I. razred srednje škole </a:t>
                      </a:r>
                      <a:r>
                        <a:rPr lang="hr-HR" baseline="0" dirty="0" smtClean="0"/>
                        <a:t>(upisnice) u srednju školu u koju se učenik upisao</a:t>
                      </a:r>
                      <a:endParaRPr lang="hr-HR" dirty="0"/>
                    </a:p>
                  </a:txBody>
                  <a:tcPr/>
                </a:tc>
                <a:tc>
                  <a:txBody>
                    <a:bodyPr/>
                    <a:lstStyle/>
                    <a:p>
                      <a:pPr algn="ctr"/>
                      <a:r>
                        <a:rPr lang="hr-HR" b="1" dirty="0" smtClean="0"/>
                        <a:t>13.-17.7.2015.</a:t>
                      </a:r>
                      <a:endParaRPr lang="hr-HR" b="1" dirty="0"/>
                    </a:p>
                  </a:txBody>
                  <a:tcPr/>
                </a:tc>
              </a:tr>
              <a:tr h="370840">
                <a:tc>
                  <a:txBody>
                    <a:bodyPr/>
                    <a:lstStyle/>
                    <a:p>
                      <a:r>
                        <a:rPr lang="hr-HR" dirty="0" smtClean="0"/>
                        <a:t>Objava slobodnih mjesta za jesenski</a:t>
                      </a:r>
                      <a:r>
                        <a:rPr lang="hr-HR" baseline="0" dirty="0" smtClean="0"/>
                        <a:t> rok</a:t>
                      </a:r>
                      <a:endParaRPr lang="hr-HR" dirty="0"/>
                    </a:p>
                  </a:txBody>
                  <a:tcPr/>
                </a:tc>
                <a:tc>
                  <a:txBody>
                    <a:bodyPr/>
                    <a:lstStyle/>
                    <a:p>
                      <a:pPr algn="ctr"/>
                      <a:r>
                        <a:rPr lang="hr-HR" b="1" dirty="0" smtClean="0"/>
                        <a:t>21.7.2015.</a:t>
                      </a:r>
                      <a:endParaRPr lang="hr-HR" b="1" dirty="0"/>
                    </a:p>
                  </a:txBody>
                  <a:tcPr/>
                </a:tc>
              </a:tr>
            </a:tbl>
          </a:graphicData>
        </a:graphic>
      </p:graphicFrame>
    </p:spTree>
    <p:extLst>
      <p:ext uri="{BB962C8B-B14F-4D97-AF65-F5344CB8AC3E}">
        <p14:creationId xmlns:p14="http://schemas.microsoft.com/office/powerpoint/2010/main" xmlns="" val="42303134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260648"/>
            <a:ext cx="8229600" cy="648072"/>
          </a:xfrm>
        </p:spPr>
        <p:txBody>
          <a:bodyPr>
            <a:normAutofit fontScale="90000"/>
          </a:bodyPr>
          <a:lstStyle/>
          <a:p>
            <a:r>
              <a:rPr lang="hr-HR" dirty="0">
                <a:solidFill>
                  <a:srgbClr val="FFC000"/>
                </a:solidFill>
                <a:effectLst>
                  <a:outerShdw blurRad="38100" dist="38100" dir="2700000" algn="tl">
                    <a:srgbClr val="000000">
                      <a:alpha val="43137"/>
                    </a:srgbClr>
                  </a:outerShdw>
                </a:effectLst>
              </a:rPr>
              <a:t>UPISNI ROKOVI – </a:t>
            </a:r>
            <a:r>
              <a:rPr lang="hr-HR" dirty="0" smtClean="0">
                <a:solidFill>
                  <a:srgbClr val="FFC000"/>
                </a:solidFill>
                <a:effectLst>
                  <a:outerShdw blurRad="38100" dist="38100" dir="2700000" algn="tl">
                    <a:srgbClr val="000000">
                      <a:alpha val="43137"/>
                    </a:srgbClr>
                  </a:outerShdw>
                </a:effectLst>
              </a:rPr>
              <a:t>JESENSKI</a:t>
            </a:r>
            <a:endParaRPr lang="hr-HR" dirty="0">
              <a:solidFill>
                <a:srgbClr val="FFC000"/>
              </a:solidFill>
            </a:endParaRP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2908497440"/>
              </p:ext>
            </p:extLst>
          </p:nvPr>
        </p:nvGraphicFramePr>
        <p:xfrm>
          <a:off x="467544" y="1268760"/>
          <a:ext cx="8229600" cy="5044440"/>
        </p:xfrm>
        <a:graphic>
          <a:graphicData uri="http://schemas.openxmlformats.org/drawingml/2006/table">
            <a:tbl>
              <a:tblPr firstRow="1" bandRow="1">
                <a:tableStyleId>{93296810-A885-4BE3-A3E7-6D5BEEA58F35}</a:tableStyleId>
              </a:tblPr>
              <a:tblGrid>
                <a:gridCol w="6563072"/>
                <a:gridCol w="1666528"/>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smtClean="0"/>
                        <a:t>Početak prijava kandidata u sustav </a:t>
                      </a:r>
                      <a:r>
                        <a:rPr lang="hr-HR" sz="1800" b="1" baseline="0" dirty="0" smtClean="0"/>
                        <a:t>i prijava obrazovnih programa</a:t>
                      </a:r>
                      <a:endParaRPr lang="hr-HR" sz="1800" b="1" dirty="0" smtClean="0"/>
                    </a:p>
                  </a:txBody>
                  <a:tcPr/>
                </a:tc>
                <a:tc>
                  <a:txBody>
                    <a:bodyPr/>
                    <a:lstStyle/>
                    <a:p>
                      <a:pPr algn="ctr"/>
                      <a:r>
                        <a:rPr lang="hr-HR" b="1" dirty="0" smtClean="0"/>
                        <a:t>24.8.2015.</a:t>
                      </a:r>
                      <a:endParaRPr lang="hr-HR" b="1" dirty="0"/>
                    </a:p>
                  </a:txBody>
                  <a:tcPr/>
                </a:tc>
              </a:tr>
              <a:tr h="370840">
                <a:tc>
                  <a:txBody>
                    <a:bodyPr/>
                    <a:lstStyle/>
                    <a:p>
                      <a:r>
                        <a:rPr lang="hr-HR" sz="1800" dirty="0" smtClean="0">
                          <a:solidFill>
                            <a:schemeClr val="bg1">
                              <a:lumMod val="75000"/>
                            </a:schemeClr>
                          </a:solidFill>
                        </a:rPr>
                        <a:t>Dostava osobnih dokumenata</a:t>
                      </a:r>
                      <a:r>
                        <a:rPr lang="hr-HR" sz="1800" baseline="0" dirty="0" smtClean="0">
                          <a:solidFill>
                            <a:schemeClr val="bg1">
                              <a:lumMod val="75000"/>
                            </a:schemeClr>
                          </a:solidFill>
                        </a:rPr>
                        <a:t>, svjedodžbi i ostale dokumentacije za kandidate izvan redovitog sustava obrazovanja RH</a:t>
                      </a:r>
                    </a:p>
                    <a:p>
                      <a:r>
                        <a:rPr lang="hr-HR" sz="1800" baseline="0" dirty="0" smtClean="0"/>
                        <a:t>Dostava dokumentacije redovitih učenika (</a:t>
                      </a:r>
                      <a:r>
                        <a:rPr lang="hr-HR" sz="1800" dirty="0" smtClean="0"/>
                        <a:t>stručno mišljenje HZZ-a i ostali dokumenti kojima se ostvaruju</a:t>
                      </a:r>
                      <a:r>
                        <a:rPr lang="hr-HR" sz="1800" baseline="0" dirty="0" smtClean="0"/>
                        <a:t> dodatna prava za upis i sl.)</a:t>
                      </a:r>
                      <a:endParaRPr lang="hr-HR" sz="1800" dirty="0"/>
                    </a:p>
                  </a:txBody>
                  <a:tcPr/>
                </a:tc>
                <a:tc>
                  <a:txBody>
                    <a:bodyPr/>
                    <a:lstStyle/>
                    <a:p>
                      <a:pPr algn="ctr"/>
                      <a:r>
                        <a:rPr lang="hr-HR" b="1" dirty="0" smtClean="0"/>
                        <a:t>24.8.2015.</a:t>
                      </a:r>
                      <a:endParaRPr lang="hr-HR" b="1" dirty="0"/>
                    </a:p>
                  </a:txBody>
                  <a:tcPr/>
                </a:tc>
              </a:tr>
              <a:tr h="370840">
                <a:tc>
                  <a:txBody>
                    <a:bodyPr/>
                    <a:lstStyle/>
                    <a:p>
                      <a:r>
                        <a:rPr lang="hr-HR" sz="1800" dirty="0" smtClean="0"/>
                        <a:t>Završetak prijave obrazovnih programa koji zahtijevaju dodatne provjere</a:t>
                      </a:r>
                      <a:endParaRPr lang="hr-HR" sz="1800" dirty="0"/>
                    </a:p>
                  </a:txBody>
                  <a:tcPr/>
                </a:tc>
                <a:tc>
                  <a:txBody>
                    <a:bodyPr/>
                    <a:lstStyle/>
                    <a:p>
                      <a:pPr algn="ctr"/>
                      <a:r>
                        <a:rPr lang="hr-HR" b="1" dirty="0" smtClean="0"/>
                        <a:t>25.8.2015.</a:t>
                      </a:r>
                      <a:endParaRPr lang="hr-HR" b="1" dirty="0"/>
                    </a:p>
                  </a:txBody>
                  <a:tcPr/>
                </a:tc>
              </a:tr>
              <a:tr h="370840">
                <a:tc>
                  <a:txBody>
                    <a:bodyPr/>
                    <a:lstStyle/>
                    <a:p>
                      <a:r>
                        <a:rPr lang="hr-HR" sz="1800" dirty="0" smtClean="0"/>
                        <a:t>Provođenje dodatnih ispita i provjera te</a:t>
                      </a:r>
                      <a:r>
                        <a:rPr lang="hr-HR" sz="1800" baseline="0" dirty="0" smtClean="0"/>
                        <a:t> unos rezultata</a:t>
                      </a:r>
                      <a:endParaRPr lang="hr-HR" sz="1800" dirty="0"/>
                    </a:p>
                  </a:txBody>
                  <a:tcPr/>
                </a:tc>
                <a:tc>
                  <a:txBody>
                    <a:bodyPr/>
                    <a:lstStyle/>
                    <a:p>
                      <a:pPr algn="ctr"/>
                      <a:r>
                        <a:rPr lang="hr-HR" b="1" dirty="0" smtClean="0"/>
                        <a:t>26.8-27.8.2015.</a:t>
                      </a:r>
                      <a:endParaRPr lang="hr-HR" b="1" dirty="0"/>
                    </a:p>
                  </a:txBody>
                  <a:tcPr/>
                </a:tc>
              </a:tr>
              <a:tr h="370840">
                <a:tc>
                  <a:txBody>
                    <a:bodyPr/>
                    <a:lstStyle/>
                    <a:p>
                      <a:r>
                        <a:rPr lang="hr-HR" sz="1800" dirty="0" smtClean="0"/>
                        <a:t>Završetak</a:t>
                      </a:r>
                      <a:r>
                        <a:rPr lang="hr-HR" sz="1800" baseline="0" dirty="0" smtClean="0"/>
                        <a:t> prigovora na osobne podatke, ocjene, natjecanja, rezultate dodatnih provjera i podatke na temelju kojih se ostvaruju dodatna prava za upis</a:t>
                      </a:r>
                    </a:p>
                    <a:p>
                      <a:r>
                        <a:rPr lang="hr-HR" sz="1800" baseline="0" dirty="0" smtClean="0"/>
                        <a:t>Završetak unosa rezultata popravnog ispita</a:t>
                      </a:r>
                    </a:p>
                    <a:p>
                      <a:r>
                        <a:rPr lang="hr-HR" sz="1800" baseline="0" dirty="0" smtClean="0"/>
                        <a:t>Brisanje s lista kandidata koji nisu zadovoljili preduvjete</a:t>
                      </a:r>
                      <a:endParaRPr lang="hr-HR" sz="1800" dirty="0"/>
                    </a:p>
                  </a:txBody>
                  <a:tcPr/>
                </a:tc>
                <a:tc>
                  <a:txBody>
                    <a:bodyPr/>
                    <a:lstStyle/>
                    <a:p>
                      <a:pPr algn="ctr"/>
                      <a:r>
                        <a:rPr lang="hr-HR" b="1" dirty="0" smtClean="0"/>
                        <a:t>28.8.2015.</a:t>
                      </a:r>
                      <a:endParaRPr lang="hr-HR" b="1" dirty="0"/>
                    </a:p>
                  </a:txBody>
                  <a:tcPr/>
                </a:tc>
              </a:tr>
              <a:tr h="370840">
                <a:tc>
                  <a:txBody>
                    <a:bodyPr/>
                    <a:lstStyle/>
                    <a:p>
                      <a:r>
                        <a:rPr lang="hr-HR" sz="1800" b="1" dirty="0" smtClean="0"/>
                        <a:t>Zaključavanje odabira</a:t>
                      </a:r>
                      <a:r>
                        <a:rPr lang="hr-HR" sz="1800" b="1" baseline="0" dirty="0" smtClean="0"/>
                        <a:t> obrazovnih programa</a:t>
                      </a:r>
                    </a:p>
                    <a:p>
                      <a:r>
                        <a:rPr lang="hr-HR" sz="1800" baseline="0" dirty="0" smtClean="0"/>
                        <a:t>Početak ispisa prijavnica</a:t>
                      </a:r>
                      <a:endParaRPr lang="hr-HR" sz="1800" dirty="0"/>
                    </a:p>
                  </a:txBody>
                  <a:tcPr/>
                </a:tc>
                <a:tc>
                  <a:txBody>
                    <a:bodyPr/>
                    <a:lstStyle/>
                    <a:p>
                      <a:pPr algn="ctr"/>
                      <a:r>
                        <a:rPr lang="hr-HR" b="1" dirty="0" smtClean="0"/>
                        <a:t>31.8.2015.</a:t>
                      </a:r>
                      <a:endParaRPr lang="hr-HR" b="1" dirty="0"/>
                    </a:p>
                  </a:txBody>
                  <a:tcPr/>
                </a:tc>
              </a:tr>
            </a:tbl>
          </a:graphicData>
        </a:graphic>
      </p:graphicFrame>
    </p:spTree>
    <p:extLst>
      <p:ext uri="{BB962C8B-B14F-4D97-AF65-F5344CB8AC3E}">
        <p14:creationId xmlns:p14="http://schemas.microsoft.com/office/powerpoint/2010/main" xmlns="" val="31829901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04664"/>
            <a:ext cx="8229600" cy="1143000"/>
          </a:xfrm>
        </p:spPr>
        <p:txBody>
          <a:bodyPr>
            <a:normAutofit fontScale="90000"/>
          </a:bodyPr>
          <a:lstStyle/>
          <a:p>
            <a:r>
              <a:rPr lang="hr-HR" dirty="0">
                <a:solidFill>
                  <a:srgbClr val="FFC000"/>
                </a:solidFill>
                <a:effectLst>
                  <a:outerShdw blurRad="38100" dist="38100" dir="2700000" algn="tl">
                    <a:srgbClr val="000000">
                      <a:alpha val="43137"/>
                    </a:srgbClr>
                  </a:outerShdw>
                </a:effectLst>
              </a:rPr>
              <a:t>UPISNI ROKOVI – </a:t>
            </a:r>
            <a:r>
              <a:rPr lang="hr-HR" dirty="0" smtClean="0">
                <a:solidFill>
                  <a:srgbClr val="FFC000"/>
                </a:solidFill>
                <a:effectLst>
                  <a:outerShdw blurRad="38100" dist="38100" dir="2700000" algn="tl">
                    <a:srgbClr val="000000">
                      <a:alpha val="43137"/>
                    </a:srgbClr>
                  </a:outerShdw>
                </a:effectLst>
              </a:rPr>
              <a:t>JESENSKI</a:t>
            </a:r>
            <a:br>
              <a:rPr lang="hr-HR" dirty="0" smtClean="0">
                <a:solidFill>
                  <a:srgbClr val="FFC000"/>
                </a:solidFill>
                <a:effectLst>
                  <a:outerShdw blurRad="38100" dist="38100" dir="2700000" algn="tl">
                    <a:srgbClr val="000000">
                      <a:alpha val="43137"/>
                    </a:srgbClr>
                  </a:outerShdw>
                </a:effectLst>
              </a:rPr>
            </a:br>
            <a:r>
              <a:rPr lang="hr-HR" dirty="0" smtClean="0">
                <a:solidFill>
                  <a:srgbClr val="FFC000"/>
                </a:solidFill>
                <a:effectLst>
                  <a:outerShdw blurRad="38100" dist="38100" dir="2700000" algn="tl">
                    <a:srgbClr val="000000">
                      <a:alpha val="43137"/>
                    </a:srgbClr>
                  </a:outerShdw>
                </a:effectLst>
              </a:rPr>
              <a:t>nastavak</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552819411"/>
              </p:ext>
            </p:extLst>
          </p:nvPr>
        </p:nvGraphicFramePr>
        <p:xfrm>
          <a:off x="467544" y="2132856"/>
          <a:ext cx="8229600" cy="3942080"/>
        </p:xfrm>
        <a:graphic>
          <a:graphicData uri="http://schemas.openxmlformats.org/drawingml/2006/table">
            <a:tbl>
              <a:tblPr firstRow="1" bandRow="1">
                <a:tableStyleId>{93296810-A885-4BE3-A3E7-6D5BEEA58F35}</a:tableStyleId>
              </a:tblPr>
              <a:tblGrid>
                <a:gridCol w="6491064"/>
                <a:gridCol w="1738536"/>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370840">
                <a:tc>
                  <a:txBody>
                    <a:bodyPr/>
                    <a:lstStyle/>
                    <a:p>
                      <a:r>
                        <a:rPr lang="hr-HR" sz="1800" b="1" dirty="0" smtClean="0"/>
                        <a:t>Krajnji rok za zaprimanje potpisanih prijavnica </a:t>
                      </a:r>
                      <a:r>
                        <a:rPr lang="hr-HR" sz="1800" dirty="0" smtClean="0"/>
                        <a:t>(učenici donose razrednicima, a ostali kandidati šalju Središnjem prijavnom uredu)</a:t>
                      </a:r>
                    </a:p>
                    <a:p>
                      <a:r>
                        <a:rPr lang="hr-HR" sz="1800" dirty="0" smtClean="0"/>
                        <a:t>Brisanje s lista kandidata</a:t>
                      </a:r>
                      <a:r>
                        <a:rPr lang="hr-HR" sz="1800" baseline="0" dirty="0" smtClean="0"/>
                        <a:t> koji nisu zadovoljili preduvjete ili dostavili prijavnice</a:t>
                      </a:r>
                    </a:p>
                  </a:txBody>
                  <a:tcPr/>
                </a:tc>
                <a:tc>
                  <a:txBody>
                    <a:bodyPr/>
                    <a:lstStyle/>
                    <a:p>
                      <a:pPr algn="ctr"/>
                      <a:r>
                        <a:rPr lang="hr-HR" b="1" dirty="0" smtClean="0"/>
                        <a:t>2.9.2015.</a:t>
                      </a:r>
                      <a:endParaRPr lang="hr-HR"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smtClean="0"/>
                        <a:t>Objava</a:t>
                      </a:r>
                      <a:r>
                        <a:rPr lang="hr-HR" sz="1800" b="1" baseline="0" dirty="0" smtClean="0"/>
                        <a:t> konačnih ljestvica poretka</a:t>
                      </a:r>
                      <a:endParaRPr lang="hr-HR" sz="1800" b="1" dirty="0" smtClean="0"/>
                    </a:p>
                  </a:txBody>
                  <a:tcPr/>
                </a:tc>
                <a:tc>
                  <a:txBody>
                    <a:bodyPr/>
                    <a:lstStyle/>
                    <a:p>
                      <a:pPr algn="ctr"/>
                      <a:r>
                        <a:rPr lang="hr-HR" b="1" dirty="0" smtClean="0"/>
                        <a:t>3.9.2015.</a:t>
                      </a:r>
                      <a:endParaRPr lang="hr-HR" b="1" dirty="0"/>
                    </a:p>
                  </a:txBody>
                  <a:tcPr/>
                </a:tc>
              </a:tr>
              <a:tr h="370840">
                <a:tc>
                  <a:txBody>
                    <a:bodyPr/>
                    <a:lstStyle/>
                    <a:p>
                      <a:r>
                        <a:rPr lang="hr-HR" dirty="0" smtClean="0"/>
                        <a:t>Dostava</a:t>
                      </a:r>
                      <a:r>
                        <a:rPr lang="hr-HR" baseline="0" dirty="0" smtClean="0"/>
                        <a:t> dokumenata koji su uvjet za upis u određeni program obrazovanja (</a:t>
                      </a:r>
                      <a:r>
                        <a:rPr lang="hr-HR" b="1" i="1" baseline="0" dirty="0" smtClean="0"/>
                        <a:t>potvrda liječnika školske medicine, liječnička svjedodžba medicine rada, ugovor o naukovanju </a:t>
                      </a:r>
                      <a:r>
                        <a:rPr lang="hr-HR" baseline="0" dirty="0" smtClean="0"/>
                        <a:t>i </a:t>
                      </a:r>
                      <a:r>
                        <a:rPr lang="hr-HR" b="1" i="1" baseline="0" dirty="0" smtClean="0"/>
                        <a:t>ostali dokumenti kojima su ostvarena dodatna prava za upis</a:t>
                      </a:r>
                      <a:r>
                        <a:rPr lang="hr-HR" baseline="0" dirty="0" smtClean="0"/>
                        <a:t>) srednje škole</a:t>
                      </a:r>
                    </a:p>
                    <a:p>
                      <a:r>
                        <a:rPr lang="hr-HR" b="1" baseline="0" dirty="0" smtClean="0"/>
                        <a:t>Dostava potpisanog obrasca o upisu u I. razred srednje škole (upisnice) u srednju školu </a:t>
                      </a:r>
                      <a:r>
                        <a:rPr lang="hr-HR" baseline="0" dirty="0" smtClean="0"/>
                        <a:t>u koju se učenik upisao</a:t>
                      </a:r>
                      <a:endParaRPr lang="hr-HR" dirty="0"/>
                    </a:p>
                  </a:txBody>
                  <a:tcPr/>
                </a:tc>
                <a:tc>
                  <a:txBody>
                    <a:bodyPr/>
                    <a:lstStyle/>
                    <a:p>
                      <a:pPr algn="ctr"/>
                      <a:r>
                        <a:rPr lang="hr-HR" b="1" dirty="0" smtClean="0"/>
                        <a:t>4.9.2015.</a:t>
                      </a:r>
                      <a:endParaRPr lang="hr-HR" b="1" dirty="0"/>
                    </a:p>
                  </a:txBody>
                  <a:tcPr/>
                </a:tc>
              </a:tr>
            </a:tbl>
          </a:graphicData>
        </a:graphic>
      </p:graphicFrame>
    </p:spTree>
    <p:extLst>
      <p:ext uri="{BB962C8B-B14F-4D97-AF65-F5344CB8AC3E}">
        <p14:creationId xmlns:p14="http://schemas.microsoft.com/office/powerpoint/2010/main" xmlns="" val="1126472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POPIS VAŽNIH DOKUMENATA I MREŽNIH IZVORA</a:t>
            </a:r>
            <a:endParaRPr lang="hr-HR" dirty="0"/>
          </a:p>
        </p:txBody>
      </p:sp>
      <p:sp>
        <p:nvSpPr>
          <p:cNvPr id="3" name="Rezervirano mjesto sadržaja 2"/>
          <p:cNvSpPr>
            <a:spLocks noGrp="1"/>
          </p:cNvSpPr>
          <p:nvPr>
            <p:ph idx="1"/>
          </p:nvPr>
        </p:nvSpPr>
        <p:spPr/>
        <p:txBody>
          <a:bodyPr>
            <a:normAutofit lnSpcReduction="10000"/>
          </a:bodyPr>
          <a:lstStyle/>
          <a:p>
            <a:r>
              <a:rPr lang="hr-HR" b="1" dirty="0" smtClean="0"/>
              <a:t>Natječaj za upis učenika u I. razred srednje škole</a:t>
            </a:r>
            <a:r>
              <a:rPr lang="hr-HR" dirty="0" smtClean="0"/>
              <a:t> (mora biti objavljen najkasnije do 10. lipnja 2015. godine)</a:t>
            </a:r>
          </a:p>
          <a:p>
            <a:r>
              <a:rPr lang="hr-HR" dirty="0" smtClean="0"/>
              <a:t>Jedinstveni popis zdravstvenih zahtjeva srednjoškolskih programa u svrhu upisa u I. razred srednje škole</a:t>
            </a:r>
          </a:p>
          <a:p>
            <a:r>
              <a:rPr lang="hr-HR" dirty="0" smtClean="0"/>
              <a:t>Publikacija </a:t>
            </a:r>
            <a:r>
              <a:rPr lang="hr-HR" b="1" i="1" dirty="0" smtClean="0"/>
              <a:t>„Prijave i upisi u srednje škole za školsku godinu 2015./2016. - Idemo u srednju!”</a:t>
            </a:r>
            <a:endParaRPr lang="hr-HR" b="1" i="1" dirty="0"/>
          </a:p>
        </p:txBody>
      </p:sp>
    </p:spTree>
    <p:extLst>
      <p:ext uri="{BB962C8B-B14F-4D97-AF65-F5344CB8AC3E}">
        <p14:creationId xmlns:p14="http://schemas.microsoft.com/office/powerpoint/2010/main" xmlns="" val="3649883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052736"/>
            <a:ext cx="8229600" cy="1791072"/>
          </a:xfrm>
        </p:spPr>
        <p:txBody>
          <a:bodyPr>
            <a:normAutofit fontScale="90000"/>
          </a:bodyPr>
          <a:lstStyle/>
          <a:p>
            <a:r>
              <a:rPr lang="hr-HR" dirty="0" smtClean="0"/>
              <a:t>PRIJAVA KANDIDATA S TEŠKOĆAMA U RAZVOJU </a:t>
            </a:r>
            <a:r>
              <a:rPr lang="hr-HR" dirty="0"/>
              <a:t/>
            </a:r>
            <a:br>
              <a:rPr lang="hr-HR" dirty="0"/>
            </a:br>
            <a:endParaRPr lang="hr-HR" dirty="0"/>
          </a:p>
        </p:txBody>
      </p:sp>
      <p:sp>
        <p:nvSpPr>
          <p:cNvPr id="3" name="Rezervirano mjesto sadržaja 2"/>
          <p:cNvSpPr>
            <a:spLocks noGrp="1"/>
          </p:cNvSpPr>
          <p:nvPr>
            <p:ph idx="1"/>
          </p:nvPr>
        </p:nvSpPr>
        <p:spPr>
          <a:xfrm>
            <a:off x="457200" y="2996952"/>
            <a:ext cx="8229600" cy="3129211"/>
          </a:xfrm>
        </p:spPr>
        <p:txBody>
          <a:bodyPr/>
          <a:lstStyle/>
          <a:p>
            <a:r>
              <a:rPr lang="hr-HR" dirty="0" smtClean="0"/>
              <a:t>Učenici s primjerenim oblikom školovanja</a:t>
            </a:r>
          </a:p>
          <a:p>
            <a:pPr lvl="1"/>
            <a:r>
              <a:rPr lang="hr-HR" dirty="0" smtClean="0"/>
              <a:t>prilagođeni program</a:t>
            </a:r>
          </a:p>
          <a:p>
            <a:pPr lvl="1"/>
            <a:r>
              <a:rPr lang="hr-HR" dirty="0" smtClean="0"/>
              <a:t>individualizacija</a:t>
            </a:r>
            <a:endParaRPr lang="hr-HR" dirty="0"/>
          </a:p>
        </p:txBody>
      </p:sp>
    </p:spTree>
    <p:extLst>
      <p:ext uri="{BB962C8B-B14F-4D97-AF65-F5344CB8AC3E}">
        <p14:creationId xmlns:p14="http://schemas.microsoft.com/office/powerpoint/2010/main" xmlns="" val="2262641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LJETNI UPISNI </a:t>
            </a:r>
            <a:r>
              <a:rPr lang="hr-HR" dirty="0" smtClean="0">
                <a:solidFill>
                  <a:srgbClr val="00B050"/>
                </a:solidFill>
                <a:effectLst>
                  <a:outerShdw blurRad="38100" dist="38100" dir="2700000" algn="tl">
                    <a:srgbClr val="000000">
                      <a:alpha val="43137"/>
                    </a:srgbClr>
                  </a:outerShdw>
                </a:effectLst>
              </a:rPr>
              <a:t>ROK</a:t>
            </a:r>
            <a:br>
              <a:rPr lang="hr-HR" dirty="0" smtClean="0">
                <a:solidFill>
                  <a:srgbClr val="00B050"/>
                </a:solidFill>
                <a:effectLst>
                  <a:outerShdw blurRad="38100" dist="38100" dir="2700000" algn="tl">
                    <a:srgbClr val="000000">
                      <a:alpha val="43137"/>
                    </a:srgbClr>
                  </a:outerShdw>
                </a:effectLst>
              </a:rPr>
            </a:br>
            <a:r>
              <a:rPr lang="hr-HR" dirty="0" smtClean="0">
                <a:solidFill>
                  <a:srgbClr val="00B050"/>
                </a:solidFill>
                <a:effectLst>
                  <a:outerShdw blurRad="38100" dist="38100" dir="2700000" algn="tl">
                    <a:srgbClr val="000000">
                      <a:alpha val="43137"/>
                    </a:srgbClr>
                  </a:outerShdw>
                </a:effectLst>
              </a:rPr>
              <a:t>kandidata s teškoćama u razvoju</a:t>
            </a:r>
            <a:endParaRPr lang="hr-HR" dirty="0">
              <a:solidFill>
                <a:srgbClr val="00B050"/>
              </a:solidFill>
              <a:effectLst>
                <a:outerShdw blurRad="38100" dist="38100" dir="2700000" algn="tl">
                  <a:srgbClr val="000000">
                    <a:alpha val="43137"/>
                  </a:srgbClr>
                </a:outerShdw>
              </a:effectLst>
            </a:endParaRP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1813739012"/>
              </p:ext>
            </p:extLst>
          </p:nvPr>
        </p:nvGraphicFramePr>
        <p:xfrm>
          <a:off x="467544" y="1844824"/>
          <a:ext cx="8229600" cy="4302760"/>
        </p:xfrm>
        <a:graphic>
          <a:graphicData uri="http://schemas.openxmlformats.org/drawingml/2006/table">
            <a:tbl>
              <a:tblPr firstRow="1" bandRow="1">
                <a:tableStyleId>{F5AB1C69-6EDB-4FF4-983F-18BD219EF322}</a:tableStyleId>
              </a:tblPr>
              <a:tblGrid>
                <a:gridCol w="6275040"/>
                <a:gridCol w="1954560"/>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370840">
                <a:tc>
                  <a:txBody>
                    <a:bodyPr/>
                    <a:lstStyle/>
                    <a:p>
                      <a:r>
                        <a:rPr lang="hr-HR" dirty="0" smtClean="0"/>
                        <a:t>Kandidati</a:t>
                      </a:r>
                      <a:r>
                        <a:rPr lang="hr-HR" baseline="0" dirty="0" smtClean="0"/>
                        <a:t> s teškoćama u razvoju prijavljuju se u uredima državne uprave u županiji odnosno Gradskom uredu za obrazovanje, kulturu i sport Grada Zagreba te iskazuju svoj odabir s liste prioriteta redom kako bi željeli upisati obrazovne programe</a:t>
                      </a:r>
                      <a:endParaRPr lang="hr-HR" dirty="0"/>
                    </a:p>
                  </a:txBody>
                  <a:tcPr/>
                </a:tc>
                <a:tc>
                  <a:txBody>
                    <a:bodyPr/>
                    <a:lstStyle/>
                    <a:p>
                      <a:pPr algn="ctr"/>
                      <a:r>
                        <a:rPr lang="hr-HR" b="1" smtClean="0"/>
                        <a:t>28.5</a:t>
                      </a:r>
                      <a:r>
                        <a:rPr lang="hr-HR" b="1" dirty="0" smtClean="0"/>
                        <a:t>. – 12.6.2015.</a:t>
                      </a:r>
                      <a:endParaRPr lang="hr-HR" b="1" dirty="0"/>
                    </a:p>
                  </a:txBody>
                  <a:tcPr/>
                </a:tc>
              </a:tr>
              <a:tr h="370840">
                <a:tc>
                  <a:txBody>
                    <a:bodyPr/>
                    <a:lstStyle/>
                    <a:p>
                      <a:r>
                        <a:rPr lang="hr-HR" dirty="0" smtClean="0"/>
                        <a:t>Upisna povjerenstva ureda državne uprave unose navedene odabire u </a:t>
                      </a:r>
                      <a:r>
                        <a:rPr lang="hr-HR" dirty="0" err="1" smtClean="0"/>
                        <a:t>NISpuSŠ</a:t>
                      </a:r>
                      <a:endParaRPr lang="hr-HR" dirty="0"/>
                    </a:p>
                  </a:txBody>
                  <a:tcPr/>
                </a:tc>
                <a:tc>
                  <a:txBody>
                    <a:bodyPr/>
                    <a:lstStyle/>
                    <a:p>
                      <a:pPr algn="ctr"/>
                      <a:r>
                        <a:rPr lang="hr-HR" b="1" dirty="0" smtClean="0"/>
                        <a:t>28.5. – 17.6.2015.</a:t>
                      </a:r>
                      <a:endParaRPr lang="hr-HR" b="1" dirty="0"/>
                    </a:p>
                  </a:txBody>
                  <a:tcPr/>
                </a:tc>
              </a:tr>
              <a:tr h="370840">
                <a:tc>
                  <a:txBody>
                    <a:bodyPr/>
                    <a:lstStyle/>
                    <a:p>
                      <a:r>
                        <a:rPr lang="hr-HR" dirty="0" smtClean="0"/>
                        <a:t>Provođenje</a:t>
                      </a:r>
                      <a:r>
                        <a:rPr lang="hr-HR" baseline="0" dirty="0" smtClean="0"/>
                        <a:t> dodatnih provjera za učenike s teškoćama u razvoju i unos rezultata u sustav</a:t>
                      </a:r>
                      <a:endParaRPr lang="hr-HR" dirty="0"/>
                    </a:p>
                  </a:txBody>
                  <a:tcPr/>
                </a:tc>
                <a:tc>
                  <a:txBody>
                    <a:bodyPr/>
                    <a:lstStyle/>
                    <a:p>
                      <a:pPr algn="ctr"/>
                      <a:r>
                        <a:rPr lang="hr-HR" b="1" dirty="0" smtClean="0"/>
                        <a:t>18.-19.6.2015.</a:t>
                      </a:r>
                      <a:endParaRPr lang="hr-HR" b="1" dirty="0"/>
                    </a:p>
                  </a:txBody>
                  <a:tcPr/>
                </a:tc>
              </a:tr>
              <a:tr h="370840">
                <a:tc>
                  <a:txBody>
                    <a:bodyPr/>
                    <a:lstStyle/>
                    <a:p>
                      <a:r>
                        <a:rPr lang="hr-HR" dirty="0" smtClean="0"/>
                        <a:t>Zatvaranje</a:t>
                      </a:r>
                      <a:r>
                        <a:rPr lang="hr-HR" baseline="0" dirty="0" smtClean="0"/>
                        <a:t> mogućnosti unosa odabira kandidata</a:t>
                      </a:r>
                    </a:p>
                    <a:p>
                      <a:r>
                        <a:rPr lang="hr-HR" baseline="0" dirty="0" smtClean="0"/>
                        <a:t>Rangiranje kandidata s teškoćama u razvoju sukladno listama prioriteta</a:t>
                      </a:r>
                    </a:p>
                    <a:p>
                      <a:r>
                        <a:rPr lang="hr-HR" baseline="0" dirty="0" smtClean="0"/>
                        <a:t>Smanjenje upisnih kvota razrednih odjela pojedinih obrazovnih programa</a:t>
                      </a:r>
                      <a:endParaRPr lang="hr-HR" dirty="0"/>
                    </a:p>
                  </a:txBody>
                  <a:tcPr/>
                </a:tc>
                <a:tc>
                  <a:txBody>
                    <a:bodyPr/>
                    <a:lstStyle/>
                    <a:p>
                      <a:pPr algn="ctr"/>
                      <a:r>
                        <a:rPr lang="hr-HR" b="1" dirty="0" smtClean="0"/>
                        <a:t>17.6.2015.</a:t>
                      </a:r>
                    </a:p>
                    <a:p>
                      <a:pPr algn="ctr"/>
                      <a:r>
                        <a:rPr lang="hr-HR" b="1" dirty="0" smtClean="0"/>
                        <a:t>20.-</a:t>
                      </a:r>
                      <a:r>
                        <a:rPr lang="hr-HR" b="1" smtClean="0"/>
                        <a:t>25.6.2015.</a:t>
                      </a:r>
                    </a:p>
                    <a:p>
                      <a:pPr algn="ctr"/>
                      <a:endParaRPr lang="hr-HR" b="1" dirty="0" smtClean="0"/>
                    </a:p>
                    <a:p>
                      <a:pPr algn="ctr"/>
                      <a:r>
                        <a:rPr lang="hr-HR" b="1" dirty="0" smtClean="0"/>
                        <a:t>25.6.2015.</a:t>
                      </a:r>
                      <a:endParaRPr lang="hr-HR" b="1" dirty="0"/>
                    </a:p>
                  </a:txBody>
                  <a:tcPr/>
                </a:tc>
              </a:tr>
            </a:tbl>
          </a:graphicData>
        </a:graphic>
      </p:graphicFrame>
    </p:spTree>
    <p:extLst>
      <p:ext uri="{BB962C8B-B14F-4D97-AF65-F5344CB8AC3E}">
        <p14:creationId xmlns:p14="http://schemas.microsoft.com/office/powerpoint/2010/main" xmlns="" val="3281154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solidFill>
                  <a:srgbClr val="FFC000"/>
                </a:solidFill>
                <a:effectLst>
                  <a:outerShdw blurRad="38100" dist="38100" dir="2700000" algn="tl">
                    <a:srgbClr val="000000">
                      <a:alpha val="43137"/>
                    </a:srgbClr>
                  </a:outerShdw>
                </a:effectLst>
              </a:rPr>
              <a:t>JESENSKI UPISNI </a:t>
            </a:r>
            <a:r>
              <a:rPr lang="hr-HR" dirty="0">
                <a:solidFill>
                  <a:srgbClr val="FFC000"/>
                </a:solidFill>
                <a:effectLst>
                  <a:outerShdw blurRad="38100" dist="38100" dir="2700000" algn="tl">
                    <a:srgbClr val="000000">
                      <a:alpha val="43137"/>
                    </a:srgbClr>
                  </a:outerShdw>
                </a:effectLst>
              </a:rPr>
              <a:t>ROK</a:t>
            </a:r>
            <a:br>
              <a:rPr lang="hr-HR" dirty="0">
                <a:solidFill>
                  <a:srgbClr val="FFC000"/>
                </a:solidFill>
                <a:effectLst>
                  <a:outerShdw blurRad="38100" dist="38100" dir="2700000" algn="tl">
                    <a:srgbClr val="000000">
                      <a:alpha val="43137"/>
                    </a:srgbClr>
                  </a:outerShdw>
                </a:effectLst>
              </a:rPr>
            </a:br>
            <a:r>
              <a:rPr lang="hr-HR" dirty="0">
                <a:solidFill>
                  <a:srgbClr val="FFC000"/>
                </a:solidFill>
                <a:effectLst>
                  <a:outerShdw blurRad="38100" dist="38100" dir="2700000" algn="tl">
                    <a:srgbClr val="000000">
                      <a:alpha val="43137"/>
                    </a:srgbClr>
                  </a:outerShdw>
                </a:effectLst>
              </a:rPr>
              <a:t>kandidata s teškoćama u razvoju</a:t>
            </a:r>
            <a:endParaRPr lang="hr-HR" dirty="0">
              <a:solidFill>
                <a:srgbClr val="FFC000"/>
              </a:solidFill>
            </a:endParaRP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2810249487"/>
              </p:ext>
            </p:extLst>
          </p:nvPr>
        </p:nvGraphicFramePr>
        <p:xfrm>
          <a:off x="467544" y="2132856"/>
          <a:ext cx="8229600" cy="3754120"/>
        </p:xfrm>
        <a:graphic>
          <a:graphicData uri="http://schemas.openxmlformats.org/drawingml/2006/table">
            <a:tbl>
              <a:tblPr firstRow="1" bandRow="1">
                <a:tableStyleId>{93296810-A885-4BE3-A3E7-6D5BEEA58F35}</a:tableStyleId>
              </a:tblPr>
              <a:tblGrid>
                <a:gridCol w="6203032"/>
                <a:gridCol w="2026568"/>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Kandidati</a:t>
                      </a:r>
                      <a:r>
                        <a:rPr lang="hr-HR" baseline="0" dirty="0" smtClean="0"/>
                        <a:t> s teškoćama u razvoju prijavljuju se u uredima državne uprave u županiji odnosno Gradskom uredu za obrazovanje, kulturu i sport Grada Zagreba te iskazuju svoj odabir s liste prioriteta redom kako bi željeli upisati obrazovne programe</a:t>
                      </a:r>
                      <a:endParaRPr lang="hr-HR" dirty="0" smtClean="0"/>
                    </a:p>
                  </a:txBody>
                  <a:tcPr/>
                </a:tc>
                <a:tc>
                  <a:txBody>
                    <a:bodyPr/>
                    <a:lstStyle/>
                    <a:p>
                      <a:pPr algn="ctr"/>
                      <a:r>
                        <a:rPr lang="hr-HR" b="1" dirty="0" smtClean="0"/>
                        <a:t>17.-18.8.2015.</a:t>
                      </a:r>
                      <a:endParaRPr lang="hr-HR"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Upisna povjerenstva ureda državne uprave unose navedene odabire u </a:t>
                      </a:r>
                      <a:r>
                        <a:rPr lang="hr-HR" dirty="0" err="1" smtClean="0"/>
                        <a:t>NISpuSŠ</a:t>
                      </a:r>
                      <a:endParaRPr lang="hr-HR" dirty="0" smtClean="0"/>
                    </a:p>
                  </a:txBody>
                  <a:tcPr/>
                </a:tc>
                <a:tc>
                  <a:txBody>
                    <a:bodyPr/>
                    <a:lstStyle/>
                    <a:p>
                      <a:pPr algn="ctr"/>
                      <a:r>
                        <a:rPr lang="hr-HR" b="1" dirty="0" smtClean="0"/>
                        <a:t>19.8.2015.</a:t>
                      </a:r>
                      <a:endParaRPr lang="hr-HR"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Provođenje</a:t>
                      </a:r>
                      <a:r>
                        <a:rPr lang="hr-HR" baseline="0" dirty="0" smtClean="0"/>
                        <a:t> dodatnih provjera za učenike s teškoćama u razvoju i unos rezultata u sustav</a:t>
                      </a:r>
                      <a:endParaRPr lang="hr-HR" dirty="0" smtClean="0"/>
                    </a:p>
                  </a:txBody>
                  <a:tcPr/>
                </a:tc>
                <a:tc>
                  <a:txBody>
                    <a:bodyPr/>
                    <a:lstStyle/>
                    <a:p>
                      <a:pPr algn="ctr"/>
                      <a:r>
                        <a:rPr lang="hr-HR" b="1" dirty="0" smtClean="0"/>
                        <a:t>20.8.2015.</a:t>
                      </a:r>
                      <a:endParaRPr lang="hr-HR" b="1" dirty="0"/>
                    </a:p>
                  </a:txBody>
                  <a:tcPr/>
                </a:tc>
              </a:tr>
              <a:tr h="370840">
                <a:tc>
                  <a:txBody>
                    <a:bodyPr/>
                    <a:lstStyle/>
                    <a:p>
                      <a:r>
                        <a:rPr lang="hr-HR" dirty="0" smtClean="0"/>
                        <a:t>Zatvaranje</a:t>
                      </a:r>
                      <a:r>
                        <a:rPr lang="hr-HR" baseline="0" dirty="0" smtClean="0"/>
                        <a:t> mogućnosti unosa odabira kandidata</a:t>
                      </a:r>
                    </a:p>
                    <a:p>
                      <a:r>
                        <a:rPr lang="hr-HR" baseline="0" dirty="0" smtClean="0"/>
                        <a:t>Rangiranje kandidata s teškoćama u razvoju sukladno listama prioriteta</a:t>
                      </a:r>
                    </a:p>
                  </a:txBody>
                  <a:tcPr/>
                </a:tc>
                <a:tc>
                  <a:txBody>
                    <a:bodyPr/>
                    <a:lstStyle/>
                    <a:p>
                      <a:pPr algn="ctr"/>
                      <a:r>
                        <a:rPr lang="hr-HR" b="1" dirty="0" smtClean="0"/>
                        <a:t>19.8.2015.</a:t>
                      </a:r>
                    </a:p>
                    <a:p>
                      <a:pPr algn="ctr"/>
                      <a:r>
                        <a:rPr lang="hr-HR" b="1" dirty="0" smtClean="0"/>
                        <a:t>21.8.2015.</a:t>
                      </a:r>
                      <a:endParaRPr lang="hr-HR" b="1" dirty="0"/>
                    </a:p>
                  </a:txBody>
                  <a:tcPr/>
                </a:tc>
              </a:tr>
            </a:tbl>
          </a:graphicData>
        </a:graphic>
      </p:graphicFrame>
    </p:spTree>
    <p:extLst>
      <p:ext uri="{BB962C8B-B14F-4D97-AF65-F5344CB8AC3E}">
        <p14:creationId xmlns:p14="http://schemas.microsoft.com/office/powerpoint/2010/main" xmlns="" val="32190465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solidFill>
                  <a:srgbClr val="00B050"/>
                </a:solidFill>
                <a:effectLst>
                  <a:outerShdw blurRad="38100" dist="38100" dir="2700000" algn="tl">
                    <a:srgbClr val="000000">
                      <a:alpha val="43137"/>
                    </a:srgbClr>
                  </a:outerShdw>
                </a:effectLst>
              </a:rPr>
              <a:t>POSTUPAK PODNOŠENJA I RJEŠAVANJA PRIGOVORA</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lnSpcReduction="10000"/>
          </a:bodyPr>
          <a:lstStyle/>
          <a:p>
            <a:r>
              <a:rPr lang="hr-HR" dirty="0" smtClean="0"/>
              <a:t>Učenici mogu podnositi usmene i pismene prigovore tijekom postupka prijava i upisa</a:t>
            </a:r>
          </a:p>
          <a:p>
            <a:r>
              <a:rPr lang="hr-HR" b="1" dirty="0" smtClean="0">
                <a:solidFill>
                  <a:srgbClr val="00B050"/>
                </a:solidFill>
              </a:rPr>
              <a:t>USMENO: </a:t>
            </a:r>
            <a:r>
              <a:rPr lang="hr-HR" dirty="0" smtClean="0"/>
              <a:t>svom </a:t>
            </a:r>
            <a:r>
              <a:rPr lang="hr-HR" dirty="0" smtClean="0">
                <a:solidFill>
                  <a:srgbClr val="00B050"/>
                </a:solidFill>
              </a:rPr>
              <a:t>razredniku</a:t>
            </a:r>
            <a:r>
              <a:rPr lang="hr-HR" dirty="0" smtClean="0"/>
              <a:t> zbog netočno navedenih zaključnih ocjena, osobnih podataka ili podataka kojima se ostvaruju dodatna prava na upis</a:t>
            </a:r>
          </a:p>
          <a:p>
            <a:r>
              <a:rPr lang="hr-HR" b="1" dirty="0" smtClean="0">
                <a:solidFill>
                  <a:srgbClr val="00B050"/>
                </a:solidFill>
              </a:rPr>
              <a:t>PISMENO: </a:t>
            </a:r>
            <a:r>
              <a:rPr lang="hr-HR" dirty="0" smtClean="0"/>
              <a:t>ako netočni podaci nisu ispravljeni </a:t>
            </a:r>
            <a:r>
              <a:rPr lang="hr-HR" dirty="0" err="1" smtClean="0">
                <a:solidFill>
                  <a:srgbClr val="00B050"/>
                </a:solidFill>
              </a:rPr>
              <a:t>CARNetovoj</a:t>
            </a:r>
            <a:r>
              <a:rPr lang="hr-HR" dirty="0" smtClean="0">
                <a:solidFill>
                  <a:srgbClr val="00B050"/>
                </a:solidFill>
              </a:rPr>
              <a:t> službi </a:t>
            </a:r>
            <a:r>
              <a:rPr lang="hr-HR" dirty="0" smtClean="0"/>
              <a:t>za podršku  na obrascu za prigovor koji se nalazi u </a:t>
            </a:r>
            <a:r>
              <a:rPr lang="hr-HR" dirty="0" err="1" smtClean="0"/>
              <a:t>NISpuSŠ</a:t>
            </a:r>
            <a:r>
              <a:rPr lang="hr-HR" dirty="0" smtClean="0"/>
              <a:t>-u</a:t>
            </a:r>
          </a:p>
          <a:p>
            <a:pPr marL="0" indent="0">
              <a:buNone/>
            </a:pPr>
            <a:endParaRPr lang="hr-HR" dirty="0"/>
          </a:p>
        </p:txBody>
      </p:sp>
    </p:spTree>
    <p:extLst>
      <p:ext uri="{BB962C8B-B14F-4D97-AF65-F5344CB8AC3E}">
        <p14:creationId xmlns:p14="http://schemas.microsoft.com/office/powerpoint/2010/main" xmlns="" val="13593926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POSTUPAK PODNOŠENJA I RJEŠAVANJA PRIGOVORA</a:t>
            </a:r>
            <a:endParaRPr lang="hr-HR" dirty="0"/>
          </a:p>
        </p:txBody>
      </p:sp>
      <p:sp>
        <p:nvSpPr>
          <p:cNvPr id="3" name="Rezervirano mjesto sadržaja 2"/>
          <p:cNvSpPr>
            <a:spLocks noGrp="1"/>
          </p:cNvSpPr>
          <p:nvPr>
            <p:ph idx="1"/>
          </p:nvPr>
        </p:nvSpPr>
        <p:spPr>
          <a:xfrm>
            <a:off x="467544" y="1916832"/>
            <a:ext cx="8229600" cy="4525963"/>
          </a:xfrm>
        </p:spPr>
        <p:txBody>
          <a:bodyPr>
            <a:normAutofit/>
          </a:bodyPr>
          <a:lstStyle/>
          <a:p>
            <a:r>
              <a:rPr lang="hr-HR" dirty="0" smtClean="0"/>
              <a:t>Kod ocjenjivanja ispita sposobnosti i darovitosti ako učenik nije zadovoljan može podnijeti pisani prigovor srednjoj školi</a:t>
            </a:r>
          </a:p>
          <a:p>
            <a:r>
              <a:rPr lang="hr-HR" dirty="0" smtClean="0"/>
              <a:t>Rokovi za prigovore su istaknuti u ljetnom i jesenskom roku:</a:t>
            </a:r>
          </a:p>
          <a:p>
            <a:pPr lvl="1"/>
            <a:r>
              <a:rPr lang="hr-HR" dirty="0"/>
              <a:t>l</a:t>
            </a:r>
            <a:r>
              <a:rPr lang="hr-HR" dirty="0" smtClean="0"/>
              <a:t>jetni upisni rok:  25.5.2015. do 7.7.2015.</a:t>
            </a:r>
          </a:p>
          <a:p>
            <a:pPr lvl="1"/>
            <a:r>
              <a:rPr lang="hr-HR" dirty="0"/>
              <a:t>j</a:t>
            </a:r>
            <a:r>
              <a:rPr lang="hr-HR" dirty="0" smtClean="0"/>
              <a:t>esenski upisni rok:  24.8.2015. do 28.8.2015.</a:t>
            </a:r>
          </a:p>
        </p:txBody>
      </p:sp>
    </p:spTree>
    <p:extLst>
      <p:ext uri="{BB962C8B-B14F-4D97-AF65-F5344CB8AC3E}">
        <p14:creationId xmlns:p14="http://schemas.microsoft.com/office/powerpoint/2010/main" xmlns="" val="19829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NATJEČAJ ZA UPIS UČENIKA</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600200"/>
            <a:ext cx="8229600" cy="4925144"/>
          </a:xfrm>
        </p:spPr>
        <p:txBody>
          <a:bodyPr>
            <a:normAutofit fontScale="77500" lnSpcReduction="20000"/>
          </a:bodyPr>
          <a:lstStyle/>
          <a:p>
            <a:r>
              <a:rPr lang="hr-HR" dirty="0" smtClean="0"/>
              <a:t>Objavljuje se najkasnije </a:t>
            </a:r>
            <a:r>
              <a:rPr lang="hr-HR" b="1" dirty="0" smtClean="0"/>
              <a:t>do 10. lipnja 2015. godine </a:t>
            </a:r>
            <a:r>
              <a:rPr lang="hr-HR" dirty="0" smtClean="0"/>
              <a:t>na mrežnim stranicama i oglasnim pločama srednjih škola i osnivača</a:t>
            </a:r>
          </a:p>
          <a:p>
            <a:r>
              <a:rPr lang="hr-HR" dirty="0" smtClean="0"/>
              <a:t>Sadrži:</a:t>
            </a:r>
          </a:p>
          <a:p>
            <a:pPr lvl="1"/>
            <a:r>
              <a:rPr lang="hr-HR" dirty="0" smtClean="0"/>
              <a:t>popis programa i upisne kvote</a:t>
            </a:r>
          </a:p>
          <a:p>
            <a:pPr lvl="1"/>
            <a:r>
              <a:rPr lang="hr-HR" dirty="0" smtClean="0"/>
              <a:t>rokove za upis</a:t>
            </a:r>
          </a:p>
          <a:p>
            <a:pPr lvl="1"/>
            <a:r>
              <a:rPr lang="hr-HR" dirty="0" smtClean="0"/>
              <a:t>predmet posebno važan za upis koji </a:t>
            </a:r>
            <a:r>
              <a:rPr lang="hr-HR" dirty="0"/>
              <a:t>samostalno </a:t>
            </a:r>
            <a:r>
              <a:rPr lang="hr-HR" dirty="0" smtClean="0"/>
              <a:t>određuje škola</a:t>
            </a:r>
          </a:p>
          <a:p>
            <a:pPr lvl="1"/>
            <a:r>
              <a:rPr lang="hr-HR" dirty="0" smtClean="0"/>
              <a:t>popis zdravstvenih zahtjeva (prema </a:t>
            </a:r>
            <a:r>
              <a:rPr lang="hr-HR" i="1" dirty="0" smtClean="0">
                <a:solidFill>
                  <a:srgbClr val="00B050"/>
                </a:solidFill>
              </a:rPr>
              <a:t>Jedinstvenom popisu zdravstvenih zahtjeva srednjoškolskih programa u svrhu upisa u I. razred srednje škole</a:t>
            </a:r>
            <a:r>
              <a:rPr lang="hr-HR" dirty="0" smtClean="0"/>
              <a:t>)</a:t>
            </a:r>
          </a:p>
          <a:p>
            <a:pPr lvl="1"/>
            <a:r>
              <a:rPr lang="hr-HR" dirty="0" smtClean="0"/>
              <a:t>popis potrebnih dokumenata koji su uvjet za upis</a:t>
            </a:r>
          </a:p>
          <a:p>
            <a:pPr lvl="1"/>
            <a:r>
              <a:rPr lang="hr-HR" dirty="0" smtClean="0"/>
              <a:t>datume provođenja dodatnih ispita i provjera</a:t>
            </a:r>
          </a:p>
          <a:p>
            <a:pPr lvl="1"/>
            <a:r>
              <a:rPr lang="hr-HR" dirty="0"/>
              <a:t>p</a:t>
            </a:r>
            <a:r>
              <a:rPr lang="hr-HR" dirty="0" smtClean="0"/>
              <a:t>opis stranih jezika koji su obavezni</a:t>
            </a:r>
          </a:p>
          <a:p>
            <a:pPr lvl="1"/>
            <a:r>
              <a:rPr lang="hr-HR" dirty="0" smtClean="0"/>
              <a:t>ostale kriterije i uvjete upisa</a:t>
            </a:r>
          </a:p>
          <a:p>
            <a:pPr lvl="1"/>
            <a:endParaRPr lang="hr-HR" dirty="0"/>
          </a:p>
        </p:txBody>
      </p:sp>
    </p:spTree>
    <p:extLst>
      <p:ext uri="{BB962C8B-B14F-4D97-AF65-F5344CB8AC3E}">
        <p14:creationId xmlns:p14="http://schemas.microsoft.com/office/powerpoint/2010/main" xmlns="" val="3960868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00B050"/>
                </a:solidFill>
                <a:effectLst>
                  <a:outerShdw blurRad="38100" dist="38100" dir="2700000" algn="tl">
                    <a:srgbClr val="000000">
                      <a:alpha val="43137"/>
                    </a:srgbClr>
                  </a:outerShdw>
                </a:effectLst>
              </a:rPr>
              <a:t>NATJEČAJ ZA UPIS UČENIKA</a:t>
            </a:r>
          </a:p>
        </p:txBody>
      </p:sp>
      <p:sp>
        <p:nvSpPr>
          <p:cNvPr id="3" name="Rezervirano mjesto sadržaja 2"/>
          <p:cNvSpPr>
            <a:spLocks noGrp="1"/>
          </p:cNvSpPr>
          <p:nvPr>
            <p:ph idx="1"/>
          </p:nvPr>
        </p:nvSpPr>
        <p:spPr/>
        <p:txBody>
          <a:bodyPr/>
          <a:lstStyle/>
          <a:p>
            <a:r>
              <a:rPr lang="hr-HR" dirty="0" smtClean="0"/>
              <a:t>Ako je u srednjoj školi uvjet za upis strani jezik kojeg učenik nije učio u osnovnoj školi mora podnijeti </a:t>
            </a:r>
            <a:r>
              <a:rPr lang="hr-HR" b="1" dirty="0" smtClean="0"/>
              <a:t>pisani zahtjev srednjoj školi </a:t>
            </a:r>
            <a:r>
              <a:rPr lang="hr-HR" dirty="0" smtClean="0"/>
              <a:t>za provjeru znanja iz tog jezika</a:t>
            </a:r>
          </a:p>
          <a:p>
            <a:r>
              <a:rPr lang="hr-HR" dirty="0" smtClean="0"/>
              <a:t>Datum održavanja provjere znanja stranog jezika biti će objavljen u natječaju i </a:t>
            </a:r>
            <a:r>
              <a:rPr lang="hr-HR" dirty="0" err="1" smtClean="0"/>
              <a:t>NISpuSŠ</a:t>
            </a:r>
            <a:r>
              <a:rPr lang="hr-HR" dirty="0" smtClean="0"/>
              <a:t>-u</a:t>
            </a:r>
          </a:p>
          <a:p>
            <a:r>
              <a:rPr lang="hr-HR" dirty="0" smtClean="0"/>
              <a:t>Zanimanja vezana za obrte imati će oznaku „JMO”</a:t>
            </a:r>
            <a:endParaRPr lang="hr-HR" dirty="0"/>
          </a:p>
        </p:txBody>
      </p:sp>
    </p:spTree>
    <p:extLst>
      <p:ext uri="{BB962C8B-B14F-4D97-AF65-F5344CB8AC3E}">
        <p14:creationId xmlns:p14="http://schemas.microsoft.com/office/powerpoint/2010/main" xmlns="" val="3797872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6632"/>
            <a:ext cx="8229600" cy="1143000"/>
          </a:xfrm>
        </p:spPr>
        <p:txBody>
          <a:bodyPr>
            <a:normAutofit fontScale="90000"/>
          </a:bodyPr>
          <a:lstStyle/>
          <a:p>
            <a:r>
              <a:rPr lang="hr-HR" sz="3600" b="1" dirty="0" smtClean="0">
                <a:solidFill>
                  <a:srgbClr val="00B050"/>
                </a:solidFill>
                <a:effectLst>
                  <a:outerShdw blurRad="38100" dist="38100" dir="2700000" algn="tl">
                    <a:srgbClr val="000000">
                      <a:alpha val="43137"/>
                    </a:srgbClr>
                  </a:outerShdw>
                </a:effectLst>
              </a:rPr>
              <a:t>PRIJAVA I UPIS UČENIKA U SREDNJU ŠKOLU</a:t>
            </a:r>
            <a:endParaRPr lang="hr-HR" sz="3600" b="1"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268760"/>
            <a:ext cx="8229600" cy="5589240"/>
          </a:xfrm>
        </p:spPr>
        <p:txBody>
          <a:bodyPr>
            <a:normAutofit fontScale="62500" lnSpcReduction="20000"/>
          </a:bodyPr>
          <a:lstStyle/>
          <a:p>
            <a:r>
              <a:rPr lang="hr-HR" b="1" dirty="0" smtClean="0">
                <a:solidFill>
                  <a:srgbClr val="00B050"/>
                </a:solidFill>
              </a:rPr>
              <a:t>PRIJAVA UČENIKA</a:t>
            </a:r>
          </a:p>
          <a:p>
            <a:r>
              <a:rPr lang="hr-HR" dirty="0" smtClean="0"/>
              <a:t>svi postupci biti će opisani u publikaciji </a:t>
            </a:r>
            <a:r>
              <a:rPr lang="hr-HR" b="1" i="1" dirty="0" smtClean="0"/>
              <a:t>„Prijave i upisi u srednje škole za školsku godinu 2015./2016. – Idemo u srednju!”</a:t>
            </a:r>
          </a:p>
          <a:p>
            <a:r>
              <a:rPr lang="hr-HR" b="1" dirty="0" smtClean="0">
                <a:solidFill>
                  <a:srgbClr val="00B050"/>
                </a:solidFill>
              </a:rPr>
              <a:t>UPIS UČENIKA</a:t>
            </a:r>
          </a:p>
          <a:p>
            <a:r>
              <a:rPr lang="hr-HR" dirty="0" smtClean="0"/>
              <a:t>na temelju javne objave konačnih ljestvica poretka učenika – učenik ostvaruje pravo upisa u I. razred srednje škole u šk. god. 2015./2016.</a:t>
            </a:r>
          </a:p>
          <a:p>
            <a:r>
              <a:rPr lang="hr-HR" dirty="0" smtClean="0"/>
              <a:t>svi učenici koji trebaju dostaviti dokumente (</a:t>
            </a:r>
            <a:r>
              <a:rPr lang="hr-HR" i="1" dirty="0" smtClean="0"/>
              <a:t>liječničke potvrde, ugovor o naukovanju, dokumentaciju kojom ostvaruju dodatna prava za upis</a:t>
            </a:r>
            <a:r>
              <a:rPr lang="hr-HR" dirty="0" smtClean="0"/>
              <a:t>) ostvaruju </a:t>
            </a:r>
            <a:r>
              <a:rPr lang="hr-HR" dirty="0"/>
              <a:t>pravo </a:t>
            </a:r>
            <a:r>
              <a:rPr lang="hr-HR" dirty="0" smtClean="0"/>
              <a:t>upisa tek nakon dostave dokumenata u skladu s rokovima, ako ne dostave </a:t>
            </a:r>
            <a:r>
              <a:rPr lang="hr-HR" b="1" dirty="0" smtClean="0"/>
              <a:t>GUBE PRAVO UPISA </a:t>
            </a:r>
            <a:r>
              <a:rPr lang="hr-HR" dirty="0" smtClean="0"/>
              <a:t>u ljetnom roku te se prijavljuju na jesenski za ona zanimanja gdje ostane slobodnih mjesta </a:t>
            </a:r>
            <a:r>
              <a:rPr lang="hr-HR" b="1" dirty="0"/>
              <a:t>(13.-17.7.2015.) </a:t>
            </a:r>
            <a:endParaRPr lang="hr-HR" b="1" dirty="0" smtClean="0"/>
          </a:p>
          <a:p>
            <a:r>
              <a:rPr lang="hr-HR" dirty="0" smtClean="0"/>
              <a:t>Učenik potvrđuje svoj upis vlastoručnim potpisom i potpisom roditelja na </a:t>
            </a:r>
            <a:r>
              <a:rPr lang="hr-HR" b="1" dirty="0" smtClean="0"/>
              <a:t>UPISNICI</a:t>
            </a:r>
            <a:r>
              <a:rPr lang="hr-HR" dirty="0" smtClean="0"/>
              <a:t> koja se nalazi u </a:t>
            </a:r>
            <a:r>
              <a:rPr lang="hr-HR" dirty="0" err="1" smtClean="0"/>
              <a:t>NISpuSŠ</a:t>
            </a:r>
            <a:r>
              <a:rPr lang="hr-HR" dirty="0" smtClean="0"/>
              <a:t>-u koju mora dostaviti u srednju školu </a:t>
            </a:r>
            <a:r>
              <a:rPr lang="hr-HR" b="1" dirty="0" smtClean="0"/>
              <a:t>(13.-17.7.2015.) </a:t>
            </a:r>
          </a:p>
          <a:p>
            <a:r>
              <a:rPr lang="hr-HR" dirty="0" smtClean="0"/>
              <a:t>Ako učenik iz opravdanih razloga nije u mogućnosti dostaviti upisnicu u propisanom roku, to može učiniti njegov roditelj</a:t>
            </a:r>
          </a:p>
          <a:p>
            <a:r>
              <a:rPr lang="hr-HR" b="1" dirty="0" smtClean="0"/>
              <a:t>Tek kada je sva dokumentacija (</a:t>
            </a:r>
            <a:r>
              <a:rPr lang="hr-HR" b="1" dirty="0"/>
              <a:t>i potpisana </a:t>
            </a:r>
            <a:r>
              <a:rPr lang="hr-HR" b="1" dirty="0" smtClean="0"/>
              <a:t>upisnica) dostavljena srednjoj školi učenik je upisan u srednju školu.</a:t>
            </a:r>
            <a:endParaRPr lang="hr-HR" b="1" dirty="0"/>
          </a:p>
        </p:txBody>
      </p:sp>
    </p:spTree>
    <p:extLst>
      <p:ext uri="{BB962C8B-B14F-4D97-AF65-F5344CB8AC3E}">
        <p14:creationId xmlns:p14="http://schemas.microsoft.com/office/powerpoint/2010/main" xmlns="" val="3275362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sz="2800" dirty="0">
                <a:solidFill>
                  <a:srgbClr val="FF0066"/>
                </a:solidFill>
                <a:effectLst>
                  <a:outerShdw blurRad="38100" dist="38100" dir="2700000" algn="tl">
                    <a:srgbClr val="000000">
                      <a:alpha val="43137"/>
                    </a:srgbClr>
                  </a:outerShdw>
                </a:effectLst>
                <a:hlinkClick r:id="rId2"/>
              </a:rPr>
              <a:t>PRAVILNIK O ELEMENTIMA I KRITERIJIMA ZA IZBOR KANDIDATA ZA UPIS U I. RAZRED SREDNJE ŠKOLE</a:t>
            </a:r>
            <a:endParaRPr lang="hr-HR" dirty="0">
              <a:solidFill>
                <a:srgbClr val="FF0066"/>
              </a:solidFill>
              <a:effectLst>
                <a:outerShdw blurRad="38100" dist="38100" dir="2700000" algn="tl">
                  <a:srgbClr val="000000">
                    <a:alpha val="43137"/>
                  </a:srgbClr>
                </a:outerShdw>
              </a:effectLst>
            </a:endParaRPr>
          </a:p>
        </p:txBody>
      </p:sp>
      <p:sp>
        <p:nvSpPr>
          <p:cNvPr id="3" name="Podnaslov 2"/>
          <p:cNvSpPr>
            <a:spLocks noGrp="1"/>
          </p:cNvSpPr>
          <p:nvPr>
            <p:ph type="subTitle" idx="1"/>
          </p:nvPr>
        </p:nvSpPr>
        <p:spPr/>
        <p:txBody>
          <a:bodyPr/>
          <a:lstStyle/>
          <a:p>
            <a:r>
              <a:rPr lang="hr-HR" dirty="0" smtClean="0"/>
              <a:t>UTVRĐUJE ZAJEDNIČKI, POSEBNI I DODATNI ELEMENT I KRITERIJE </a:t>
            </a:r>
            <a:endParaRPr lang="hr-HR"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37441" y="3055855"/>
            <a:ext cx="720080" cy="7200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47873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4000" b="1" dirty="0" smtClean="0">
                <a:solidFill>
                  <a:srgbClr val="00B050"/>
                </a:solidFill>
                <a:effectLst>
                  <a:outerShdw blurRad="38100" dist="38100" dir="2700000" algn="tl">
                    <a:srgbClr val="000000">
                      <a:alpha val="43137"/>
                    </a:srgbClr>
                  </a:outerShdw>
                </a:effectLst>
              </a:rPr>
              <a:t>OPĆE ODREDBE</a:t>
            </a:r>
            <a:endParaRPr lang="hr-HR" sz="4000" b="1"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lnSpcReduction="10000"/>
          </a:bodyPr>
          <a:lstStyle/>
          <a:p>
            <a:r>
              <a:rPr lang="hr-HR" dirty="0" smtClean="0"/>
              <a:t>Pravo upisa u prvi razred srednje škole imaju svi kandidati  nakon završenog osnovnog obrazovanja</a:t>
            </a:r>
          </a:p>
          <a:p>
            <a:r>
              <a:rPr lang="hr-HR" dirty="0" smtClean="0"/>
              <a:t>Prijave i upis kandidata provode se putem </a:t>
            </a:r>
            <a:r>
              <a:rPr lang="hr-HR" i="1" dirty="0" smtClean="0">
                <a:solidFill>
                  <a:srgbClr val="FF0066"/>
                </a:solidFill>
              </a:rPr>
              <a:t>Nacionalnog informacijskog sustava prijava i upisa u srednje škole </a:t>
            </a:r>
            <a:r>
              <a:rPr lang="hr-HR" dirty="0" smtClean="0"/>
              <a:t>(</a:t>
            </a:r>
            <a:r>
              <a:rPr lang="hr-HR" dirty="0" err="1" smtClean="0"/>
              <a:t>NISpuSŠ</a:t>
            </a:r>
            <a:r>
              <a:rPr lang="hr-HR" dirty="0" smtClean="0"/>
              <a:t>)</a:t>
            </a:r>
          </a:p>
          <a:p>
            <a:r>
              <a:rPr lang="hr-HR" dirty="0" smtClean="0"/>
              <a:t>U svakom upisnom roku kandidat može prijaviti najviše </a:t>
            </a:r>
            <a:r>
              <a:rPr lang="hr-HR" b="1" dirty="0" smtClean="0">
                <a:solidFill>
                  <a:srgbClr val="FF0066"/>
                </a:solidFill>
              </a:rPr>
              <a:t>6 odabira programa </a:t>
            </a:r>
            <a:r>
              <a:rPr lang="hr-HR" dirty="0" smtClean="0"/>
              <a:t>obrazovanja</a:t>
            </a:r>
            <a:endParaRPr lang="hr-HR" dirty="0"/>
          </a:p>
        </p:txBody>
      </p:sp>
    </p:spTree>
    <p:extLst>
      <p:ext uri="{BB962C8B-B14F-4D97-AF65-F5344CB8AC3E}">
        <p14:creationId xmlns:p14="http://schemas.microsoft.com/office/powerpoint/2010/main" xmlns="" val="4207669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OPĆE ODREDBE</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fontScale="92500" lnSpcReduction="20000"/>
          </a:bodyPr>
          <a:lstStyle/>
          <a:p>
            <a:r>
              <a:rPr lang="hr-HR" b="1" dirty="0" smtClean="0">
                <a:solidFill>
                  <a:srgbClr val="FF0066"/>
                </a:solidFill>
              </a:rPr>
              <a:t>STRANI JEZIK</a:t>
            </a:r>
          </a:p>
          <a:p>
            <a:r>
              <a:rPr lang="hr-HR" dirty="0" smtClean="0"/>
              <a:t>Kandidat koji u osnovnoj školi nije učio određeni strani jezik može prilikom prijave programa obrazovanja odabrati učenje tog stranog jezika kao prvog uz uvjet da je na provjeri znanja utvrđena mogućnost učenja tog jezika kao prvog stranog</a:t>
            </a:r>
          </a:p>
          <a:p>
            <a:r>
              <a:rPr lang="hr-HR" dirty="0" smtClean="0"/>
              <a:t>Provjeru znanja provodi povjerenstvo srednje škole</a:t>
            </a:r>
          </a:p>
          <a:p>
            <a:r>
              <a:rPr lang="hr-HR" dirty="0" smtClean="0"/>
              <a:t>Rezultati provjere u jednoj školi vrijede  za prijave u druge koje uvjetuju znanje istog stranog jezika</a:t>
            </a:r>
            <a:endParaRPr lang="hr-HR" dirty="0"/>
          </a:p>
        </p:txBody>
      </p:sp>
    </p:spTree>
    <p:extLst>
      <p:ext uri="{BB962C8B-B14F-4D97-AF65-F5344CB8AC3E}">
        <p14:creationId xmlns:p14="http://schemas.microsoft.com/office/powerpoint/2010/main" xmlns="" val="2402385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ELEMENTI VREDNOVANJA</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2924944"/>
            <a:ext cx="8229600" cy="3201219"/>
          </a:xfrm>
        </p:spPr>
        <p:txBody>
          <a:bodyPr/>
          <a:lstStyle/>
          <a:p>
            <a:pPr marL="0" indent="0" algn="ctr">
              <a:buNone/>
            </a:pPr>
            <a:r>
              <a:rPr lang="hr-HR" dirty="0" smtClean="0">
                <a:solidFill>
                  <a:srgbClr val="FF0066"/>
                </a:solidFill>
              </a:rPr>
              <a:t>ZAJEDNIČKI + DODATAN + POSEBAN </a:t>
            </a:r>
            <a:r>
              <a:rPr lang="hr-HR" dirty="0">
                <a:solidFill>
                  <a:srgbClr val="FF0066"/>
                </a:solidFill>
              </a:rPr>
              <a:t>ELEMENT </a:t>
            </a:r>
            <a:endParaRPr lang="hr-HR" dirty="0" smtClean="0">
              <a:solidFill>
                <a:srgbClr val="FF0066"/>
              </a:solidFill>
            </a:endParaRPr>
          </a:p>
          <a:p>
            <a:pPr marL="0" indent="0" algn="ctr">
              <a:buNone/>
            </a:pPr>
            <a:r>
              <a:rPr lang="hr-HR" dirty="0" smtClean="0"/>
              <a:t>=</a:t>
            </a:r>
          </a:p>
          <a:p>
            <a:pPr marL="0" indent="0" algn="ctr">
              <a:buNone/>
            </a:pPr>
            <a:r>
              <a:rPr lang="hr-HR" b="1" dirty="0" smtClean="0">
                <a:solidFill>
                  <a:srgbClr val="00B050"/>
                </a:solidFill>
              </a:rPr>
              <a:t>UKUPAN </a:t>
            </a:r>
            <a:r>
              <a:rPr lang="hr-HR" b="1" dirty="0">
                <a:solidFill>
                  <a:srgbClr val="00B050"/>
                </a:solidFill>
              </a:rPr>
              <a:t>BROJ BODOVA </a:t>
            </a:r>
          </a:p>
        </p:txBody>
      </p:sp>
    </p:spTree>
    <p:extLst>
      <p:ext uri="{BB962C8B-B14F-4D97-AF65-F5344CB8AC3E}">
        <p14:creationId xmlns:p14="http://schemas.microsoft.com/office/powerpoint/2010/main" xmlns="" val="820738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1. ZAJEDNIČKI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lstStyle/>
          <a:p>
            <a:r>
              <a:rPr lang="hr-HR" dirty="0" smtClean="0"/>
              <a:t>prosjeci zaključnih ocjena iz svih nastavnih predmeta na dvije decimale od petog do osmog razreda</a:t>
            </a:r>
          </a:p>
          <a:p>
            <a:r>
              <a:rPr lang="hr-HR" dirty="0" smtClean="0"/>
              <a:t>najviše 20 bodova (4 x 5,00=20,00)</a:t>
            </a:r>
            <a:endParaRPr lang="hr-HR" dirty="0"/>
          </a:p>
        </p:txBody>
      </p:sp>
    </p:spTree>
    <p:extLst>
      <p:ext uri="{BB962C8B-B14F-4D97-AF65-F5344CB8AC3E}">
        <p14:creationId xmlns:p14="http://schemas.microsoft.com/office/powerpoint/2010/main" xmlns="" val="1721860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20 BODOVA</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xmlns="" val="2284638693"/>
              </p:ext>
            </p:extLst>
          </p:nvPr>
        </p:nvGraphicFramePr>
        <p:xfrm>
          <a:off x="1691680" y="2348880"/>
          <a:ext cx="5770983" cy="2123440"/>
        </p:xfrm>
        <a:graphic>
          <a:graphicData uri="http://schemas.openxmlformats.org/drawingml/2006/table">
            <a:tbl>
              <a:tblPr firstRow="1" bandRow="1">
                <a:tableStyleId>{5C22544A-7EE6-4342-B048-85BDC9FD1C3A}</a:tableStyleId>
              </a:tblPr>
              <a:tblGrid>
                <a:gridCol w="1336665"/>
                <a:gridCol w="2778135"/>
                <a:gridCol w="1656183"/>
              </a:tblGrid>
              <a:tr h="370840">
                <a:tc>
                  <a:txBody>
                    <a:bodyPr/>
                    <a:lstStyle/>
                    <a:p>
                      <a:r>
                        <a:rPr lang="hr-HR" dirty="0" smtClean="0"/>
                        <a:t>RAZRED</a:t>
                      </a:r>
                      <a:endParaRPr lang="hr-HR" dirty="0"/>
                    </a:p>
                  </a:txBody>
                  <a:tcPr/>
                </a:tc>
                <a:tc>
                  <a:txBody>
                    <a:bodyPr/>
                    <a:lstStyle/>
                    <a:p>
                      <a:pPr algn="ctr"/>
                      <a:r>
                        <a:rPr lang="hr-HR" dirty="0" smtClean="0"/>
                        <a:t>OPĆI PROSJEK NA DVIJE DECIMALE</a:t>
                      </a:r>
                      <a:endParaRPr lang="hr-HR" dirty="0"/>
                    </a:p>
                  </a:txBody>
                  <a:tcPr/>
                </a:tc>
                <a:tc>
                  <a:txBody>
                    <a:bodyPr/>
                    <a:lstStyle/>
                    <a:p>
                      <a:pPr algn="ctr"/>
                      <a:r>
                        <a:rPr lang="hr-HR" dirty="0" smtClean="0"/>
                        <a:t>UKUPAN  BROJ BODOVA</a:t>
                      </a:r>
                      <a:endParaRPr lang="hr-HR" dirty="0"/>
                    </a:p>
                  </a:txBody>
                  <a:tcPr/>
                </a:tc>
              </a:tr>
              <a:tr h="370840">
                <a:tc>
                  <a:txBody>
                    <a:bodyPr/>
                    <a:lstStyle/>
                    <a:p>
                      <a:r>
                        <a:rPr lang="hr-HR" dirty="0" smtClean="0"/>
                        <a:t>PETI</a:t>
                      </a:r>
                      <a:endParaRPr lang="hr-HR" dirty="0"/>
                    </a:p>
                  </a:txBody>
                  <a:tcPr/>
                </a:tc>
                <a:tc>
                  <a:txBody>
                    <a:bodyPr/>
                    <a:lstStyle/>
                    <a:p>
                      <a:pPr algn="ctr"/>
                      <a:r>
                        <a:rPr lang="hr-HR" dirty="0" smtClean="0"/>
                        <a:t>5,00</a:t>
                      </a:r>
                      <a:endParaRPr lang="hr-HR" dirty="0"/>
                    </a:p>
                  </a:txBody>
                  <a:tcPr/>
                </a:tc>
                <a:tc rowSpan="4">
                  <a:txBody>
                    <a:bodyPr/>
                    <a:lstStyle/>
                    <a:p>
                      <a:pPr algn="ctr"/>
                      <a:r>
                        <a:rPr lang="hr-HR" b="1" dirty="0" smtClean="0"/>
                        <a:t>20,00</a:t>
                      </a:r>
                      <a:endParaRPr lang="hr-HR" b="1" dirty="0"/>
                    </a:p>
                  </a:txBody>
                  <a:tcPr/>
                </a:tc>
              </a:tr>
              <a:tr h="370840">
                <a:tc>
                  <a:txBody>
                    <a:bodyPr/>
                    <a:lstStyle/>
                    <a:p>
                      <a:r>
                        <a:rPr lang="hr-HR" dirty="0" smtClean="0"/>
                        <a:t>ŠESTI</a:t>
                      </a:r>
                      <a:endParaRPr lang="hr-HR" dirty="0"/>
                    </a:p>
                  </a:txBody>
                  <a:tcPr/>
                </a:tc>
                <a:tc>
                  <a:txBody>
                    <a:bodyPr/>
                    <a:lstStyle/>
                    <a:p>
                      <a:pPr algn="ctr"/>
                      <a:r>
                        <a:rPr lang="hr-HR" dirty="0" smtClean="0"/>
                        <a:t>5,00</a:t>
                      </a:r>
                      <a:endParaRPr lang="hr-HR" dirty="0"/>
                    </a:p>
                  </a:txBody>
                  <a:tcPr/>
                </a:tc>
                <a:tc vMerge="1">
                  <a:txBody>
                    <a:bodyPr/>
                    <a:lstStyle/>
                    <a:p>
                      <a:pPr algn="ctr"/>
                      <a:endParaRPr lang="hr-HR" dirty="0"/>
                    </a:p>
                  </a:txBody>
                  <a:tcPr/>
                </a:tc>
              </a:tr>
              <a:tr h="370840">
                <a:tc>
                  <a:txBody>
                    <a:bodyPr/>
                    <a:lstStyle/>
                    <a:p>
                      <a:r>
                        <a:rPr lang="hr-HR" dirty="0" smtClean="0"/>
                        <a:t>SEDMI</a:t>
                      </a:r>
                      <a:endParaRPr lang="hr-HR" dirty="0"/>
                    </a:p>
                  </a:txBody>
                  <a:tcPr/>
                </a:tc>
                <a:tc>
                  <a:txBody>
                    <a:bodyPr/>
                    <a:lstStyle/>
                    <a:p>
                      <a:pPr algn="ctr"/>
                      <a:r>
                        <a:rPr lang="hr-HR" dirty="0" smtClean="0"/>
                        <a:t>5,00</a:t>
                      </a:r>
                      <a:endParaRPr lang="hr-HR" dirty="0"/>
                    </a:p>
                  </a:txBody>
                  <a:tcPr/>
                </a:tc>
                <a:tc vMerge="1">
                  <a:txBody>
                    <a:bodyPr/>
                    <a:lstStyle/>
                    <a:p>
                      <a:pPr algn="ctr"/>
                      <a:endParaRPr lang="hr-HR" dirty="0"/>
                    </a:p>
                  </a:txBody>
                  <a:tcPr/>
                </a:tc>
              </a:tr>
              <a:tr h="370840">
                <a:tc>
                  <a:txBody>
                    <a:bodyPr/>
                    <a:lstStyle/>
                    <a:p>
                      <a:r>
                        <a:rPr lang="hr-HR" dirty="0" smtClean="0"/>
                        <a:t>OSMI</a:t>
                      </a:r>
                      <a:endParaRPr lang="hr-HR" dirty="0"/>
                    </a:p>
                  </a:txBody>
                  <a:tcPr/>
                </a:tc>
                <a:tc>
                  <a:txBody>
                    <a:bodyPr/>
                    <a:lstStyle/>
                    <a:p>
                      <a:pPr algn="ctr"/>
                      <a:r>
                        <a:rPr lang="hr-HR" dirty="0" smtClean="0"/>
                        <a:t>5,00</a:t>
                      </a:r>
                    </a:p>
                  </a:txBody>
                  <a:tcPr/>
                </a:tc>
                <a:tc vMerge="1">
                  <a:txBody>
                    <a:bodyPr/>
                    <a:lstStyle/>
                    <a:p>
                      <a:pPr algn="ctr"/>
                      <a:endParaRPr lang="hr-HR" dirty="0" smtClean="0"/>
                    </a:p>
                  </a:txBody>
                  <a:tcPr/>
                </a:tc>
              </a:tr>
            </a:tbl>
          </a:graphicData>
        </a:graphic>
      </p:graphicFrame>
    </p:spTree>
    <p:extLst>
      <p:ext uri="{BB962C8B-B14F-4D97-AF65-F5344CB8AC3E}">
        <p14:creationId xmlns:p14="http://schemas.microsoft.com/office/powerpoint/2010/main" xmlns="" val="1816288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2291</Words>
  <Application>Microsoft Office PowerPoint</Application>
  <PresentationFormat>Prikaz na zaslonu (4:3)</PresentationFormat>
  <Paragraphs>296</Paragraphs>
  <Slides>37</Slides>
  <Notes>0</Notes>
  <HiddenSlides>0</HiddenSlides>
  <MMClips>0</MMClips>
  <ScaleCrop>false</ScaleCrop>
  <HeadingPairs>
    <vt:vector size="4" baseType="variant">
      <vt:variant>
        <vt:lpstr>Tema</vt:lpstr>
      </vt:variant>
      <vt:variant>
        <vt:i4>1</vt:i4>
      </vt:variant>
      <vt:variant>
        <vt:lpstr>Naslovi slajdova</vt:lpstr>
      </vt:variant>
      <vt:variant>
        <vt:i4>37</vt:i4>
      </vt:variant>
    </vt:vector>
  </HeadingPairs>
  <TitlesOfParts>
    <vt:vector size="38" baseType="lpstr">
      <vt:lpstr>Tema sustava Office</vt:lpstr>
      <vt:lpstr>UPISI U I. RAZRED SREDNJE ŠKOLE ZA ŠK. GOD. 2015./2016.</vt:lpstr>
      <vt:lpstr>POPIS VAŽNIH DOKUMENATA I MREŽNIH IZVORA</vt:lpstr>
      <vt:lpstr>POPIS VAŽNIH DOKUMENATA I MREŽNIH IZVORA</vt:lpstr>
      <vt:lpstr>PRAVILNIK O ELEMENTIMA I KRITERIJIMA ZA IZBOR KANDIDATA ZA UPIS U I. RAZRED SREDNJE ŠKOLE</vt:lpstr>
      <vt:lpstr>OPĆE ODREDBE</vt:lpstr>
      <vt:lpstr>OPĆE ODREDBE</vt:lpstr>
      <vt:lpstr>ELEMENTI VREDNOVANJA</vt:lpstr>
      <vt:lpstr>1. ZAJEDNIČKI ELEMENT</vt:lpstr>
      <vt:lpstr>20 BODOVA</vt:lpstr>
      <vt:lpstr>50 BODOVA</vt:lpstr>
      <vt:lpstr>80 BODOVA</vt:lpstr>
      <vt:lpstr>BODOVI    OBRAZOVNI PROGRAMI</vt:lpstr>
      <vt:lpstr>2. DODATNI ELEMENT</vt:lpstr>
      <vt:lpstr>2. DODATNI ELEMENT</vt:lpstr>
      <vt:lpstr>2. DODATNI ELEMENT</vt:lpstr>
      <vt:lpstr>3. POSEBAN ELEMENT</vt:lpstr>
      <vt:lpstr>3. POSEBAN ELEMENT</vt:lpstr>
      <vt:lpstr>3. POSEBAN ELEMENT</vt:lpstr>
      <vt:lpstr>3. POSEBAN ELEMENT</vt:lpstr>
      <vt:lpstr>KANDIDATI S TEŠKOĆAMA U RAZVOJU</vt:lpstr>
      <vt:lpstr>KANDIDATI S TEŠKOĆAMA U RAZVOJU</vt:lpstr>
      <vt:lpstr>ZDRAVSTVENA SPOSOBNOST </vt:lpstr>
      <vt:lpstr>POSEBNA MJERILA I POSTUPCI</vt:lpstr>
      <vt:lpstr>BODOVNI PRAG</vt:lpstr>
      <vt:lpstr>ODLUKA O UPISU UČENIKA U I. RAZRED SREDNJE ŠKOLE U ŠK. GOD. 2015./2016.</vt:lpstr>
      <vt:lpstr>UPISNI ROKOVI – LJETNI</vt:lpstr>
      <vt:lpstr>UPISNI ROKOVI – LJETNI nastavak</vt:lpstr>
      <vt:lpstr>UPISNI ROKOVI – JESENSKI</vt:lpstr>
      <vt:lpstr>UPISNI ROKOVI – JESENSKI nastavak</vt:lpstr>
      <vt:lpstr>PRIJAVA KANDIDATA S TEŠKOĆAMA U RAZVOJU  </vt:lpstr>
      <vt:lpstr>LJETNI UPISNI ROK kandidata s teškoćama u razvoju</vt:lpstr>
      <vt:lpstr>JESENSKI UPISNI ROK kandidata s teškoćama u razvoju</vt:lpstr>
      <vt:lpstr>POSTUPAK PODNOŠENJA I RJEŠAVANJA PRIGOVORA</vt:lpstr>
      <vt:lpstr>POSTUPAK PODNOŠENJA I RJEŠAVANJA PRIGOVORA</vt:lpstr>
      <vt:lpstr>NATJEČAJ ZA UPIS UČENIKA</vt:lpstr>
      <vt:lpstr>NATJEČAJ ZA UPIS UČENIKA</vt:lpstr>
      <vt:lpstr>PRIJAVA I UPIS UČENIKA U SREDNJU ŠKOLU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UPISI U I. RAZRED SREDNJE ŠKOLE ZA ŠK. GOD. 2015./2016.</dc:title>
  <dc:creator>Iva Sesar</dc:creator>
  <cp:lastModifiedBy>OS Budrovci</cp:lastModifiedBy>
  <cp:revision>49</cp:revision>
  <cp:lastPrinted>2015-05-13T09:10:47Z</cp:lastPrinted>
  <dcterms:created xsi:type="dcterms:W3CDTF">2015-05-07T10:15:49Z</dcterms:created>
  <dcterms:modified xsi:type="dcterms:W3CDTF">2015-05-18T10:52:18Z</dcterms:modified>
</cp:coreProperties>
</file>